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0"/>
  </p:notesMasterIdLst>
  <p:handoutMasterIdLst>
    <p:handoutMasterId r:id="rId31"/>
  </p:handoutMasterIdLst>
  <p:sldIdLst>
    <p:sldId id="336" r:id="rId2"/>
    <p:sldId id="398" r:id="rId3"/>
    <p:sldId id="397" r:id="rId4"/>
    <p:sldId id="401" r:id="rId5"/>
    <p:sldId id="399" r:id="rId6"/>
    <p:sldId id="394" r:id="rId7"/>
    <p:sldId id="400" r:id="rId8"/>
    <p:sldId id="395" r:id="rId9"/>
    <p:sldId id="382" r:id="rId10"/>
    <p:sldId id="337" r:id="rId11"/>
    <p:sldId id="383" r:id="rId12"/>
    <p:sldId id="343" r:id="rId13"/>
    <p:sldId id="353" r:id="rId14"/>
    <p:sldId id="385" r:id="rId15"/>
    <p:sldId id="372" r:id="rId16"/>
    <p:sldId id="373" r:id="rId17"/>
    <p:sldId id="374" r:id="rId18"/>
    <p:sldId id="375" r:id="rId19"/>
    <p:sldId id="387" r:id="rId20"/>
    <p:sldId id="378" r:id="rId21"/>
    <p:sldId id="379" r:id="rId22"/>
    <p:sldId id="360" r:id="rId23"/>
    <p:sldId id="362" r:id="rId24"/>
    <p:sldId id="363" r:id="rId25"/>
    <p:sldId id="386" r:id="rId26"/>
    <p:sldId id="391" r:id="rId27"/>
    <p:sldId id="365" r:id="rId28"/>
    <p:sldId id="356" r:id="rId29"/>
  </p:sldIdLst>
  <p:sldSz cx="9144000" cy="6858000" type="screen4x3"/>
  <p:notesSz cx="6881813" cy="9296400"/>
  <p:defaultTextStyle>
    <a:defPPr>
      <a:defRPr lang="en-US"/>
    </a:defPPr>
    <a:lvl1pPr algn="l" rtl="0" eaLnBrk="0" fontAlgn="base" hangingPunct="0">
      <a:spcBef>
        <a:spcPct val="0"/>
      </a:spcBef>
      <a:spcAft>
        <a:spcPct val="0"/>
      </a:spcAft>
      <a:defRPr sz="1300" kern="1200">
        <a:solidFill>
          <a:srgbClr val="000054"/>
        </a:solidFill>
        <a:latin typeface="Arial" panose="020B0604020202020204" pitchFamily="34" charset="0"/>
        <a:ea typeface="+mn-ea"/>
        <a:cs typeface="+mn-cs"/>
      </a:defRPr>
    </a:lvl1pPr>
    <a:lvl2pPr marL="457200" algn="l" rtl="0" eaLnBrk="0" fontAlgn="base" hangingPunct="0">
      <a:spcBef>
        <a:spcPct val="0"/>
      </a:spcBef>
      <a:spcAft>
        <a:spcPct val="0"/>
      </a:spcAft>
      <a:defRPr sz="1300" kern="1200">
        <a:solidFill>
          <a:srgbClr val="000054"/>
        </a:solidFill>
        <a:latin typeface="Arial" panose="020B0604020202020204" pitchFamily="34" charset="0"/>
        <a:ea typeface="+mn-ea"/>
        <a:cs typeface="+mn-cs"/>
      </a:defRPr>
    </a:lvl2pPr>
    <a:lvl3pPr marL="914400" algn="l" rtl="0" eaLnBrk="0" fontAlgn="base" hangingPunct="0">
      <a:spcBef>
        <a:spcPct val="0"/>
      </a:spcBef>
      <a:spcAft>
        <a:spcPct val="0"/>
      </a:spcAft>
      <a:defRPr sz="1300" kern="1200">
        <a:solidFill>
          <a:srgbClr val="000054"/>
        </a:solidFill>
        <a:latin typeface="Arial" panose="020B0604020202020204" pitchFamily="34" charset="0"/>
        <a:ea typeface="+mn-ea"/>
        <a:cs typeface="+mn-cs"/>
      </a:defRPr>
    </a:lvl3pPr>
    <a:lvl4pPr marL="1371600" algn="l" rtl="0" eaLnBrk="0" fontAlgn="base" hangingPunct="0">
      <a:spcBef>
        <a:spcPct val="0"/>
      </a:spcBef>
      <a:spcAft>
        <a:spcPct val="0"/>
      </a:spcAft>
      <a:defRPr sz="1300" kern="1200">
        <a:solidFill>
          <a:srgbClr val="000054"/>
        </a:solidFill>
        <a:latin typeface="Arial" panose="020B0604020202020204" pitchFamily="34" charset="0"/>
        <a:ea typeface="+mn-ea"/>
        <a:cs typeface="+mn-cs"/>
      </a:defRPr>
    </a:lvl4pPr>
    <a:lvl5pPr marL="1828800" algn="l" rtl="0" eaLnBrk="0" fontAlgn="base" hangingPunct="0">
      <a:spcBef>
        <a:spcPct val="0"/>
      </a:spcBef>
      <a:spcAft>
        <a:spcPct val="0"/>
      </a:spcAft>
      <a:defRPr sz="1300" kern="1200">
        <a:solidFill>
          <a:srgbClr val="000054"/>
        </a:solidFill>
        <a:latin typeface="Arial" panose="020B0604020202020204" pitchFamily="34" charset="0"/>
        <a:ea typeface="+mn-ea"/>
        <a:cs typeface="+mn-cs"/>
      </a:defRPr>
    </a:lvl5pPr>
    <a:lvl6pPr marL="2286000" algn="l" defTabSz="914400" rtl="0" eaLnBrk="1" latinLnBrk="0" hangingPunct="1">
      <a:defRPr sz="1300" kern="1200">
        <a:solidFill>
          <a:srgbClr val="000054"/>
        </a:solidFill>
        <a:latin typeface="Arial" panose="020B0604020202020204" pitchFamily="34" charset="0"/>
        <a:ea typeface="+mn-ea"/>
        <a:cs typeface="+mn-cs"/>
      </a:defRPr>
    </a:lvl6pPr>
    <a:lvl7pPr marL="2743200" algn="l" defTabSz="914400" rtl="0" eaLnBrk="1" latinLnBrk="0" hangingPunct="1">
      <a:defRPr sz="1300" kern="1200">
        <a:solidFill>
          <a:srgbClr val="000054"/>
        </a:solidFill>
        <a:latin typeface="Arial" panose="020B0604020202020204" pitchFamily="34" charset="0"/>
        <a:ea typeface="+mn-ea"/>
        <a:cs typeface="+mn-cs"/>
      </a:defRPr>
    </a:lvl7pPr>
    <a:lvl8pPr marL="3200400" algn="l" defTabSz="914400" rtl="0" eaLnBrk="1" latinLnBrk="0" hangingPunct="1">
      <a:defRPr sz="1300" kern="1200">
        <a:solidFill>
          <a:srgbClr val="000054"/>
        </a:solidFill>
        <a:latin typeface="Arial" panose="020B0604020202020204" pitchFamily="34" charset="0"/>
        <a:ea typeface="+mn-ea"/>
        <a:cs typeface="+mn-cs"/>
      </a:defRPr>
    </a:lvl8pPr>
    <a:lvl9pPr marL="3657600" algn="l" defTabSz="914400" rtl="0" eaLnBrk="1" latinLnBrk="0" hangingPunct="1">
      <a:defRPr sz="1300" kern="1200">
        <a:solidFill>
          <a:srgbClr val="000054"/>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CC"/>
    <a:srgbClr val="0000FF"/>
    <a:srgbClr val="FEE0B8"/>
    <a:srgbClr val="F3D685"/>
    <a:srgbClr val="F2DD86"/>
    <a:srgbClr val="F17157"/>
    <a:srgbClr val="F382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107" d="100"/>
          <a:sy n="107" d="100"/>
        </p:scale>
        <p:origin x="-1098" y="-84"/>
      </p:cViewPr>
      <p:guideLst>
        <p:guide orient="horz" pos="2160"/>
        <p:guide pos="2880"/>
      </p:guideLst>
    </p:cSldViewPr>
  </p:slideViewPr>
  <p:outlineViewPr>
    <p:cViewPr>
      <p:scale>
        <a:sx n="33" d="100"/>
        <a:sy n="33" d="100"/>
      </p:scale>
      <p:origin x="0" y="18810"/>
    </p:cViewPr>
  </p:outlineViewPr>
  <p:notesTextViewPr>
    <p:cViewPr>
      <p:scale>
        <a:sx n="33" d="100"/>
        <a:sy n="33" d="100"/>
      </p:scale>
      <p:origin x="0" y="0"/>
    </p:cViewPr>
  </p:notesTextViewPr>
  <p:sorterViewPr>
    <p:cViewPr>
      <p:scale>
        <a:sx n="66" d="100"/>
        <a:sy n="66" d="100"/>
      </p:scale>
      <p:origin x="0" y="0"/>
    </p:cViewPr>
  </p:sorterViewPr>
  <p:notesViewPr>
    <p:cSldViewPr>
      <p:cViewPr varScale="1">
        <p:scale>
          <a:sx n="84" d="100"/>
          <a:sy n="84" d="100"/>
        </p:scale>
        <p:origin x="-3162" y="-78"/>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a:defRPr sz="1200">
                <a:latin typeface="Arial" charset="0"/>
              </a:defRPr>
            </a:lvl1pPr>
          </a:lstStyle>
          <a:p>
            <a:pPr>
              <a:defRPr/>
            </a:pPr>
            <a:endParaRPr lang="en-US" altLang="en-US"/>
          </a:p>
        </p:txBody>
      </p:sp>
      <p:sp>
        <p:nvSpPr>
          <p:cNvPr id="8195" name="Rectangle 3"/>
          <p:cNvSpPr>
            <a:spLocks noGrp="1" noChangeArrowheads="1"/>
          </p:cNvSpPr>
          <p:nvPr>
            <p:ph type="dt" sz="quarter" idx="1"/>
          </p:nvPr>
        </p:nvSpPr>
        <p:spPr bwMode="auto">
          <a:xfrm>
            <a:off x="3900488" y="0"/>
            <a:ext cx="29813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algn="r">
              <a:defRPr sz="1200">
                <a:latin typeface="Arial" charset="0"/>
              </a:defRPr>
            </a:lvl1pPr>
          </a:lstStyle>
          <a:p>
            <a:pPr>
              <a:defRPr/>
            </a:pPr>
            <a:endParaRPr lang="en-US" altLang="en-US"/>
          </a:p>
        </p:txBody>
      </p:sp>
      <p:sp>
        <p:nvSpPr>
          <p:cNvPr id="8196" name="Rectangle 4"/>
          <p:cNvSpPr>
            <a:spLocks noGrp="1" noChangeArrowheads="1"/>
          </p:cNvSpPr>
          <p:nvPr>
            <p:ph type="ftr" sz="quarter" idx="2"/>
          </p:nvPr>
        </p:nvSpPr>
        <p:spPr bwMode="auto">
          <a:xfrm>
            <a:off x="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a:defRPr sz="1200">
                <a:latin typeface="Arial" charset="0"/>
              </a:defRPr>
            </a:lvl1pPr>
          </a:lstStyle>
          <a:p>
            <a:pPr>
              <a:defRPr/>
            </a:pPr>
            <a:endParaRPr lang="en-US" altLang="en-US"/>
          </a:p>
        </p:txBody>
      </p:sp>
      <p:sp>
        <p:nvSpPr>
          <p:cNvPr id="8197" name="Rectangle 5"/>
          <p:cNvSpPr>
            <a:spLocks noGrp="1" noChangeArrowheads="1"/>
          </p:cNvSpPr>
          <p:nvPr>
            <p:ph type="sldNum" sz="quarter" idx="3"/>
          </p:nvPr>
        </p:nvSpPr>
        <p:spPr bwMode="auto">
          <a:xfrm>
            <a:off x="3900488" y="8831263"/>
            <a:ext cx="298132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algn="r">
              <a:defRPr sz="1200"/>
            </a:lvl1pPr>
          </a:lstStyle>
          <a:p>
            <a:fld id="{57637A30-F5E4-4A95-BD0C-1AF0411FC55D}" type="slidenum">
              <a:rPr lang="en-US" altLang="en-US"/>
              <a:pPr/>
              <a:t>‹#›</a:t>
            </a:fld>
            <a:endParaRPr lang="en-US" altLang="en-US"/>
          </a:p>
        </p:txBody>
      </p:sp>
    </p:spTree>
    <p:extLst>
      <p:ext uri="{BB962C8B-B14F-4D97-AF65-F5344CB8AC3E}">
        <p14:creationId xmlns:p14="http://schemas.microsoft.com/office/powerpoint/2010/main" val="38635284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a:defRPr sz="1200">
                <a:latin typeface="Arial" charset="0"/>
              </a:defRPr>
            </a:lvl1pPr>
          </a:lstStyle>
          <a:p>
            <a:pPr>
              <a:defRPr/>
            </a:pPr>
            <a:endParaRPr lang="en-US" altLang="en-US"/>
          </a:p>
        </p:txBody>
      </p:sp>
      <p:sp>
        <p:nvSpPr>
          <p:cNvPr id="9219" name="Rectangle 3"/>
          <p:cNvSpPr>
            <a:spLocks noGrp="1" noChangeArrowheads="1"/>
          </p:cNvSpPr>
          <p:nvPr>
            <p:ph type="dt" idx="1"/>
          </p:nvPr>
        </p:nvSpPr>
        <p:spPr bwMode="auto">
          <a:xfrm>
            <a:off x="3900488" y="0"/>
            <a:ext cx="29813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algn="r">
              <a:defRPr sz="1200">
                <a:latin typeface="Arial" charset="0"/>
              </a:defRPr>
            </a:lvl1pPr>
          </a:lstStyle>
          <a:p>
            <a:pPr>
              <a:defRPr/>
            </a:pPr>
            <a:endParaRPr lang="en-US" altLang="en-US"/>
          </a:p>
        </p:txBody>
      </p:sp>
      <p:sp>
        <p:nvSpPr>
          <p:cNvPr id="34820"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917575" y="4416425"/>
            <a:ext cx="5046663"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9222" name="Rectangle 6"/>
          <p:cNvSpPr>
            <a:spLocks noGrp="1" noChangeArrowheads="1"/>
          </p:cNvSpPr>
          <p:nvPr>
            <p:ph type="ftr" sz="quarter" idx="4"/>
          </p:nvPr>
        </p:nvSpPr>
        <p:spPr bwMode="auto">
          <a:xfrm>
            <a:off x="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a:defRPr sz="1200">
                <a:latin typeface="Arial" charset="0"/>
              </a:defRPr>
            </a:lvl1pPr>
          </a:lstStyle>
          <a:p>
            <a:pPr>
              <a:defRPr/>
            </a:pPr>
            <a:endParaRPr lang="en-US" altLang="en-US"/>
          </a:p>
        </p:txBody>
      </p:sp>
      <p:sp>
        <p:nvSpPr>
          <p:cNvPr id="9223" name="Rectangle 7"/>
          <p:cNvSpPr>
            <a:spLocks noGrp="1" noChangeArrowheads="1"/>
          </p:cNvSpPr>
          <p:nvPr>
            <p:ph type="sldNum" sz="quarter" idx="5"/>
          </p:nvPr>
        </p:nvSpPr>
        <p:spPr bwMode="auto">
          <a:xfrm>
            <a:off x="3900488" y="8831263"/>
            <a:ext cx="298132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algn="r">
              <a:defRPr sz="1200"/>
            </a:lvl1pPr>
          </a:lstStyle>
          <a:p>
            <a:fld id="{960E7F9D-6FF2-427D-850A-05FF7C672AE6}" type="slidenum">
              <a:rPr lang="en-US" altLang="en-US"/>
              <a:pPr/>
              <a:t>‹#›</a:t>
            </a:fld>
            <a:endParaRPr lang="en-US" altLang="en-US"/>
          </a:p>
        </p:txBody>
      </p:sp>
    </p:spTree>
    <p:extLst>
      <p:ext uri="{BB962C8B-B14F-4D97-AF65-F5344CB8AC3E}">
        <p14:creationId xmlns:p14="http://schemas.microsoft.com/office/powerpoint/2010/main" val="32040399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xfrm>
            <a:off x="1001713" y="4419600"/>
            <a:ext cx="5048250" cy="4183063"/>
          </a:xfrm>
          <a:noFill/>
        </p:spPr>
        <p:txBody>
          <a:bodyPr/>
          <a:lstStyle/>
          <a:p>
            <a:r>
              <a:rPr lang="en-US" sz="1800" smtClean="0"/>
              <a:t>.</a:t>
            </a:r>
          </a:p>
        </p:txBody>
      </p:sp>
    </p:spTree>
    <p:extLst>
      <p:ext uri="{BB962C8B-B14F-4D97-AF65-F5344CB8AC3E}">
        <p14:creationId xmlns:p14="http://schemas.microsoft.com/office/powerpoint/2010/main" val="902231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xfrm>
            <a:off x="849313" y="4495800"/>
            <a:ext cx="50482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anose="020B0600070205080204" pitchFamily="34" charset="-128"/>
            </a:endParaRPr>
          </a:p>
          <a:p>
            <a:r>
              <a:rPr lang="en-US" smtClean="0"/>
              <a:t>Concentrsting on some of the implications of Funding Flexibility under the LCFF</a:t>
            </a:r>
          </a:p>
          <a:p>
            <a:r>
              <a:rPr lang="en-US" smtClean="0"/>
              <a:t>And delving into Career Readiness, for all students – including resources, opportunites, and a few examples of sound practice.</a:t>
            </a:r>
          </a:p>
          <a:p>
            <a:endParaRPr lang="en-US" sz="1400" smtClean="0">
              <a:ea typeface="ＭＳ Ｐゴシック" panose="020B0600070205080204" pitchFamily="34" charset="-128"/>
            </a:endParaRPr>
          </a:p>
          <a:p>
            <a:r>
              <a:rPr lang="en-US" sz="1400" smtClean="0">
                <a:ea typeface="ＭＳ Ｐゴシック" panose="020B0600070205080204" pitchFamily="34" charset="-128"/>
              </a:rPr>
              <a:t>We will also use the P21 initiative and movement along with guideposts  that are generally supported by current research for transforming our schools </a:t>
            </a:r>
          </a:p>
          <a:p>
            <a:r>
              <a:rPr lang="en-US" sz="1800" smtClean="0">
                <a:latin typeface="Arial" panose="020B0604020202020204" pitchFamily="34" charset="0"/>
                <a:ea typeface="ＭＳ Ｐゴシック" panose="020B0600070205080204" pitchFamily="34" charset="-128"/>
                <a:cs typeface="Arial" panose="020B0604020202020204" pitchFamily="34" charset="0"/>
              </a:rPr>
              <a:t>First, two brief anecdotes that will hopefully help us transition into the rest of the material. </a:t>
            </a:r>
          </a:p>
          <a:p>
            <a:r>
              <a:rPr lang="en-US" sz="1800" smtClean="0">
                <a:latin typeface="Arial" panose="020B0604020202020204" pitchFamily="34" charset="0"/>
                <a:ea typeface="ＭＳ Ｐゴシック" panose="020B0600070205080204" pitchFamily="34" charset="-128"/>
                <a:cs typeface="Arial" panose="020B0604020202020204" pitchFamily="34" charset="0"/>
              </a:rPr>
              <a:t>The fist is a tale of two fish the late author David Foster Wallace told to a commencement address several years ago.</a:t>
            </a:r>
          </a:p>
          <a:p>
            <a:r>
              <a:rPr lang="en-US" sz="1800" smtClean="0">
                <a:latin typeface="Arial" panose="020B0604020202020204" pitchFamily="34" charset="0"/>
                <a:ea typeface="ＭＳ Ｐゴシック" panose="020B0600070205080204" pitchFamily="34" charset="-128"/>
                <a:cs typeface="Arial" panose="020B0604020202020204" pitchFamily="34" charset="0"/>
              </a:rPr>
              <a:t>The second is from the movie up. </a:t>
            </a:r>
          </a:p>
          <a:p>
            <a:r>
              <a:rPr lang="en-US" sz="1800" smtClean="0">
                <a:latin typeface="Arial" panose="020B0604020202020204" pitchFamily="34" charset="0"/>
                <a:ea typeface="ＭＳ Ｐゴシック" panose="020B0600070205080204" pitchFamily="34" charset="-128"/>
                <a:cs typeface="Arial" panose="020B0604020202020204" pitchFamily="34" charset="0"/>
              </a:rPr>
              <a:t> </a:t>
            </a:r>
          </a:p>
        </p:txBody>
      </p:sp>
      <p:sp>
        <p:nvSpPr>
          <p:cNvPr id="45060" name="Slide Number Placeholder 3"/>
          <p:cNvSpPr txBox="1">
            <a:spLocks noGrp="1"/>
          </p:cNvSpPr>
          <p:nvPr/>
        </p:nvSpPr>
        <p:spPr bwMode="auto">
          <a:xfrm>
            <a:off x="3900488" y="8831263"/>
            <a:ext cx="298132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r"/>
            <a:fld id="{55A0AA65-664F-4AB6-B3C4-A9654A115428}" type="slidenum">
              <a:rPr lang="en-US" sz="1200">
                <a:solidFill>
                  <a:schemeClr val="tx1"/>
                </a:solidFill>
                <a:latin typeface="Comic Sans MS" panose="030F0702030302020204" pitchFamily="66" charset="0"/>
                <a:ea typeface="ＭＳ Ｐゴシック" panose="020B0600070205080204" pitchFamily="34" charset="-128"/>
              </a:rPr>
              <a:pPr algn="r"/>
              <a:t>10</a:t>
            </a:fld>
            <a:endParaRPr lang="en-US" sz="1200">
              <a:solidFill>
                <a:schemeClr val="tx1"/>
              </a:solidFill>
              <a:latin typeface="Comic Sans MS" panose="030F0702030302020204" pitchFamily="66" charset="0"/>
              <a:ea typeface="ＭＳ Ｐゴシック" panose="020B0600070205080204" pitchFamily="34" charset="-128"/>
            </a:endParaRPr>
          </a:p>
        </p:txBody>
      </p:sp>
    </p:spTree>
    <p:extLst>
      <p:ext uri="{BB962C8B-B14F-4D97-AF65-F5344CB8AC3E}">
        <p14:creationId xmlns:p14="http://schemas.microsoft.com/office/powerpoint/2010/main" val="931573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Slide Number Placeholder 3"/>
          <p:cNvSpPr>
            <a:spLocks noGrp="1"/>
          </p:cNvSpPr>
          <p:nvPr>
            <p:ph type="sldNum" sz="quarter" idx="5"/>
          </p:nvPr>
        </p:nvSpPr>
        <p:spPr>
          <a:noFill/>
        </p:spPr>
        <p:txBody>
          <a:bodyP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fld id="{9DFF888D-A6E8-4481-A317-03E1CFB68BEB}" type="slidenum">
              <a:rPr lang="en-US" altLang="en-US" sz="1200"/>
              <a:pPr/>
              <a:t>11</a:t>
            </a:fld>
            <a:endParaRPr lang="en-US" altLang="en-US" sz="1200"/>
          </a:p>
        </p:txBody>
      </p:sp>
      <p:sp>
        <p:nvSpPr>
          <p:cNvPr id="46084" name="Notes Placeholder 1"/>
          <p:cNvSpPr>
            <a:spLocks noGrp="1"/>
          </p:cNvSpPr>
          <p:nvPr/>
        </p:nvSpPr>
        <p:spPr bwMode="auto">
          <a:xfrm>
            <a:off x="917575" y="4416425"/>
            <a:ext cx="5046663"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spcBef>
                <a:spcPct val="30000"/>
              </a:spcBef>
            </a:pPr>
            <a:r>
              <a:rPr lang="en-US" sz="2000">
                <a:solidFill>
                  <a:srgbClr val="FF0000"/>
                </a:solidFill>
                <a:latin typeface="Times" panose="02020603050405020304" pitchFamily="18" charset="0"/>
              </a:rPr>
              <a:t>#2  See “Wrong Drivers for Whole System Reform”</a:t>
            </a:r>
          </a:p>
          <a:p>
            <a:pPr>
              <a:spcBef>
                <a:spcPct val="30000"/>
              </a:spcBef>
            </a:pPr>
            <a:endParaRPr lang="en-US" sz="2000">
              <a:solidFill>
                <a:schemeClr val="tx1"/>
              </a:solidFill>
              <a:latin typeface="Times" panose="02020603050405020304" pitchFamily="18" charset="0"/>
            </a:endParaRPr>
          </a:p>
          <a:p>
            <a:pPr>
              <a:spcBef>
                <a:spcPct val="30000"/>
              </a:spcBef>
            </a:pPr>
            <a:r>
              <a:rPr lang="en-US" sz="2000">
                <a:solidFill>
                  <a:schemeClr val="tx1"/>
                </a:solidFill>
                <a:latin typeface="Times" panose="02020603050405020304" pitchFamily="18" charset="0"/>
              </a:rPr>
              <a:t>Not saying policies that are bad drivers are necessarily bad policies – they may have their place, but not behind the wheel.</a:t>
            </a:r>
          </a:p>
        </p:txBody>
      </p:sp>
    </p:spTree>
    <p:extLst>
      <p:ext uri="{BB962C8B-B14F-4D97-AF65-F5344CB8AC3E}">
        <p14:creationId xmlns:p14="http://schemas.microsoft.com/office/powerpoint/2010/main" val="3214734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xfrm>
            <a:off x="1077913" y="4648200"/>
            <a:ext cx="4572000" cy="4259263"/>
          </a:xfrm>
          <a:noFill/>
        </p:spPr>
        <p:txBody>
          <a:bodyPr/>
          <a:lstStyle/>
          <a:p>
            <a:r>
              <a:rPr lang="en-US" sz="1800" smtClean="0">
                <a:solidFill>
                  <a:srgbClr val="FF0000"/>
                </a:solidFill>
              </a:rPr>
              <a:t>Play Savanna High Video of SSPI Visit</a:t>
            </a:r>
          </a:p>
          <a:p>
            <a:r>
              <a:rPr lang="en-US" sz="1800" smtClean="0"/>
              <a:t>Cites these as bad drivers:</a:t>
            </a:r>
          </a:p>
          <a:p>
            <a:r>
              <a:rPr lang="en-US" sz="1800" smtClean="0"/>
              <a:t>Temptation to overly focus on standards, accountability, rewards and punishments</a:t>
            </a:r>
          </a:p>
          <a:p>
            <a:r>
              <a:rPr lang="en-US" sz="1800" smtClean="0"/>
              <a:t>Teacher evaluations based on test scores</a:t>
            </a:r>
          </a:p>
          <a:p>
            <a:r>
              <a:rPr lang="en-US" sz="1800" smtClean="0"/>
              <a:t>Technology driving change </a:t>
            </a:r>
          </a:p>
          <a:p>
            <a:r>
              <a:rPr lang="en-US" sz="1800" smtClean="0"/>
              <a:t>Fragmented rather than integrated strategies</a:t>
            </a:r>
          </a:p>
          <a:p>
            <a:endParaRPr lang="en-US" sz="1800" smtClean="0"/>
          </a:p>
          <a:p>
            <a:r>
              <a:rPr lang="en-US" sz="1800" smtClean="0"/>
              <a:t>Also note any policy can flounder with bad implementation.</a:t>
            </a:r>
          </a:p>
        </p:txBody>
      </p:sp>
      <p:sp>
        <p:nvSpPr>
          <p:cNvPr id="47108" name="Slide Number Placeholder 3"/>
          <p:cNvSpPr>
            <a:spLocks noGrp="1"/>
          </p:cNvSpPr>
          <p:nvPr>
            <p:ph type="sldNum" sz="quarter" idx="5"/>
          </p:nvPr>
        </p:nvSpPr>
        <p:spPr>
          <a:noFill/>
        </p:spPr>
        <p:txBody>
          <a:bodyP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fld id="{F8497F9F-C3EB-4049-B297-CD6AD26412D3}" type="slidenum">
              <a:rPr lang="en-US" altLang="en-US" sz="1200"/>
              <a:pPr/>
              <a:t>12</a:t>
            </a:fld>
            <a:endParaRPr lang="en-US" altLang="en-US" sz="1200"/>
          </a:p>
        </p:txBody>
      </p:sp>
    </p:spTree>
    <p:extLst>
      <p:ext uri="{BB962C8B-B14F-4D97-AF65-F5344CB8AC3E}">
        <p14:creationId xmlns:p14="http://schemas.microsoft.com/office/powerpoint/2010/main" val="2923362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97313" y="8831263"/>
            <a:ext cx="29829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44" tIns="46722" rIns="93444" bIns="46722" anchor="b"/>
          <a:lstStyle>
            <a:lvl1pPr defTabSz="966788">
              <a:defRPr sz="1300">
                <a:solidFill>
                  <a:srgbClr val="000054"/>
                </a:solidFill>
                <a:latin typeface="Arial" panose="020B0604020202020204" pitchFamily="34" charset="0"/>
              </a:defRPr>
            </a:lvl1pPr>
            <a:lvl2pPr marL="742950" indent="-285750" defTabSz="966788">
              <a:defRPr sz="1300">
                <a:solidFill>
                  <a:srgbClr val="000054"/>
                </a:solidFill>
                <a:latin typeface="Arial" panose="020B0604020202020204" pitchFamily="34" charset="0"/>
              </a:defRPr>
            </a:lvl2pPr>
            <a:lvl3pPr marL="1143000" indent="-228600" defTabSz="966788">
              <a:defRPr sz="1300">
                <a:solidFill>
                  <a:srgbClr val="000054"/>
                </a:solidFill>
                <a:latin typeface="Arial" panose="020B0604020202020204" pitchFamily="34" charset="0"/>
              </a:defRPr>
            </a:lvl3pPr>
            <a:lvl4pPr marL="1600200" indent="-228600" defTabSz="966788">
              <a:defRPr sz="1300">
                <a:solidFill>
                  <a:srgbClr val="000054"/>
                </a:solidFill>
                <a:latin typeface="Arial" panose="020B0604020202020204" pitchFamily="34" charset="0"/>
              </a:defRPr>
            </a:lvl4pPr>
            <a:lvl5pPr marL="2057400" indent="-228600" defTabSz="966788">
              <a:defRPr sz="1300">
                <a:solidFill>
                  <a:srgbClr val="000054"/>
                </a:solidFill>
                <a:latin typeface="Arial" panose="020B0604020202020204" pitchFamily="34" charset="0"/>
              </a:defRPr>
            </a:lvl5pPr>
            <a:lvl6pPr marL="2514600" indent="-228600" defTabSz="966788" eaLnBrk="0" fontAlgn="base" hangingPunct="0">
              <a:spcBef>
                <a:spcPct val="0"/>
              </a:spcBef>
              <a:spcAft>
                <a:spcPct val="0"/>
              </a:spcAft>
              <a:defRPr sz="1300">
                <a:solidFill>
                  <a:srgbClr val="000054"/>
                </a:solidFill>
                <a:latin typeface="Arial" panose="020B0604020202020204" pitchFamily="34" charset="0"/>
              </a:defRPr>
            </a:lvl6pPr>
            <a:lvl7pPr marL="2971800" indent="-228600" defTabSz="966788" eaLnBrk="0" fontAlgn="base" hangingPunct="0">
              <a:spcBef>
                <a:spcPct val="0"/>
              </a:spcBef>
              <a:spcAft>
                <a:spcPct val="0"/>
              </a:spcAft>
              <a:defRPr sz="1300">
                <a:solidFill>
                  <a:srgbClr val="000054"/>
                </a:solidFill>
                <a:latin typeface="Arial" panose="020B0604020202020204" pitchFamily="34" charset="0"/>
              </a:defRPr>
            </a:lvl7pPr>
            <a:lvl8pPr marL="3429000" indent="-228600" defTabSz="966788" eaLnBrk="0" fontAlgn="base" hangingPunct="0">
              <a:spcBef>
                <a:spcPct val="0"/>
              </a:spcBef>
              <a:spcAft>
                <a:spcPct val="0"/>
              </a:spcAft>
              <a:defRPr sz="1300">
                <a:solidFill>
                  <a:srgbClr val="000054"/>
                </a:solidFill>
                <a:latin typeface="Arial" panose="020B0604020202020204" pitchFamily="34" charset="0"/>
              </a:defRPr>
            </a:lvl8pPr>
            <a:lvl9pPr marL="3886200" indent="-228600" defTabSz="966788" eaLnBrk="0" fontAlgn="base" hangingPunct="0">
              <a:spcBef>
                <a:spcPct val="0"/>
              </a:spcBef>
              <a:spcAft>
                <a:spcPct val="0"/>
              </a:spcAft>
              <a:defRPr sz="1300">
                <a:solidFill>
                  <a:srgbClr val="000054"/>
                </a:solidFill>
                <a:latin typeface="Arial" panose="020B0604020202020204" pitchFamily="34" charset="0"/>
              </a:defRPr>
            </a:lvl9pPr>
          </a:lstStyle>
          <a:p>
            <a:pPr algn="r" eaLnBrk="1" hangingPunct="1"/>
            <a:fld id="{68A5D057-B0AE-41A5-888B-7607996AB509}" type="slidenum">
              <a:rPr lang="en-US">
                <a:solidFill>
                  <a:schemeClr val="tx1"/>
                </a:solidFill>
              </a:rPr>
              <a:pPr algn="r" eaLnBrk="1" hangingPunct="1"/>
              <a:t>13</a:t>
            </a:fld>
            <a:endParaRPr lang="en-US">
              <a:solidFill>
                <a:schemeClr val="tx1"/>
              </a:solidFill>
            </a:endParaRPr>
          </a:p>
        </p:txBody>
      </p:sp>
      <p:sp>
        <p:nvSpPr>
          <p:cNvPr id="48131" name="Rectangle 2"/>
          <p:cNvSpPr>
            <a:spLocks noGrp="1" noRot="1" noChangeAspect="1" noChangeArrowheads="1" noTextEdit="1"/>
          </p:cNvSpPr>
          <p:nvPr>
            <p:ph type="sldImg"/>
          </p:nvPr>
        </p:nvSpPr>
        <p:spPr>
          <a:xfrm>
            <a:off x="1119188" y="696913"/>
            <a:ext cx="4648200" cy="3486150"/>
          </a:xfrm>
          <a:ln/>
        </p:spPr>
      </p:sp>
      <p:sp>
        <p:nvSpPr>
          <p:cNvPr id="48132" name="Rectangle 3"/>
          <p:cNvSpPr>
            <a:spLocks noGrp="1" noChangeArrowheads="1"/>
          </p:cNvSpPr>
          <p:nvPr>
            <p:ph type="body" idx="1"/>
          </p:nvPr>
        </p:nvSpPr>
        <p:spPr>
          <a:xfrm>
            <a:off x="696913" y="4495800"/>
            <a:ext cx="55054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44" tIns="46722" rIns="93444" bIns="46722"/>
          <a:lstStyle/>
          <a:p>
            <a:pPr eaLnBrk="1" hangingPunct="1"/>
            <a:r>
              <a:rPr lang="en-US" sz="1600" smtClean="0">
                <a:solidFill>
                  <a:srgbClr val="FF0000"/>
                </a:solidFill>
              </a:rPr>
              <a:t>(4)  21</a:t>
            </a:r>
            <a:r>
              <a:rPr lang="en-US" sz="1600" baseline="30000" smtClean="0">
                <a:solidFill>
                  <a:srgbClr val="FF0000"/>
                </a:solidFill>
              </a:rPr>
              <a:t>st</a:t>
            </a:r>
            <a:r>
              <a:rPr lang="en-US" sz="1600" smtClean="0">
                <a:solidFill>
                  <a:srgbClr val="FF0000"/>
                </a:solidFill>
              </a:rPr>
              <a:t> Century Skills 1 pager</a:t>
            </a:r>
          </a:p>
          <a:p>
            <a:pPr eaLnBrk="1" hangingPunct="1"/>
            <a:endParaRPr lang="en-US" sz="1600" smtClean="0"/>
          </a:p>
          <a:p>
            <a:pPr eaLnBrk="1" hangingPunct="1"/>
            <a:r>
              <a:rPr lang="en-US" sz="1600" smtClean="0"/>
              <a:t>The Framework presents a holistic view of 21st century teaching and learning that combines a discrete focus on 21st century student outcomes (a blending of content knowledge, specific skills, expertise and literacies) With innovative support systems to help students master the multi-dimensional abilities required of them in the 21st century.</a:t>
            </a:r>
          </a:p>
          <a:p>
            <a:pPr eaLnBrk="1" hangingPunct="1"/>
            <a:r>
              <a:rPr lang="en-US" sz="1600" smtClean="0"/>
              <a:t>The graphic represents both 21st century skills student outcomes (as represented by the arches of the rainbow) and 21st century skills support systems (as represented by the pools at the bottom). </a:t>
            </a:r>
          </a:p>
          <a:p>
            <a:pPr eaLnBrk="1" hangingPunct="1"/>
            <a:r>
              <a:rPr lang="en-US" sz="1600" smtClean="0"/>
              <a:t>Although this may appear complex, the anchor of the P-21 movement is to simply embed the 4 c’s into the k-12 education of all students.</a:t>
            </a:r>
            <a:r>
              <a:rPr lang="en-US" smtClean="0"/>
              <a:t> </a:t>
            </a:r>
          </a:p>
        </p:txBody>
      </p:sp>
    </p:spTree>
    <p:extLst>
      <p:ext uri="{BB962C8B-B14F-4D97-AF65-F5344CB8AC3E}">
        <p14:creationId xmlns:p14="http://schemas.microsoft.com/office/powerpoint/2010/main" val="750615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r>
              <a:rPr lang="en-US" sz="2000" smtClean="0"/>
              <a:t>Many existing relevant resources not well understood outside of those already with strong CTE/Pathways </a:t>
            </a:r>
          </a:p>
          <a:p>
            <a:r>
              <a:rPr lang="en-US" sz="2000" smtClean="0"/>
              <a:t>Starting place is to have a “map” of where and how career development relates to education.</a:t>
            </a:r>
          </a:p>
        </p:txBody>
      </p:sp>
      <p:sp>
        <p:nvSpPr>
          <p:cNvPr id="49156" name="Slide Number Placeholder 3"/>
          <p:cNvSpPr>
            <a:spLocks noGrp="1"/>
          </p:cNvSpPr>
          <p:nvPr>
            <p:ph type="sldNum" sz="quarter" idx="5"/>
          </p:nvPr>
        </p:nvSpPr>
        <p:spPr>
          <a:noFill/>
        </p:spPr>
        <p:txBody>
          <a:bodyP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fld id="{7E7FCD61-7E77-4EAA-A0C8-4A0837F332A8}" type="slidenum">
              <a:rPr lang="en-US" altLang="en-US" sz="1200"/>
              <a:pPr/>
              <a:t>14</a:t>
            </a:fld>
            <a:endParaRPr lang="en-US" altLang="en-US" sz="1200"/>
          </a:p>
        </p:txBody>
      </p:sp>
    </p:spTree>
    <p:extLst>
      <p:ext uri="{BB962C8B-B14F-4D97-AF65-F5344CB8AC3E}">
        <p14:creationId xmlns:p14="http://schemas.microsoft.com/office/powerpoint/2010/main" val="4033272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r>
              <a:rPr lang="en-US" smtClean="0"/>
              <a:t>The Standards for Career Ready Practice are adapted from the National Common Career Technical Core; over 42 states were involved in the development of these practices. The twelve Standards for Career Ready Practice reflect the expectations from business and industry, labor, community, and education representatives from over 40 participating states and align with the CTE anchor standards. </a:t>
            </a:r>
          </a:p>
          <a:p>
            <a:endParaRPr lang="en-US" smtClean="0"/>
          </a:p>
          <a:p>
            <a:r>
              <a:rPr lang="en-US" smtClean="0"/>
              <a:t>These new Standards for Career Ready Practice were adopted for California and based on the “Career Ready Practices” adopted by the Common Career Technical (CCTC). The CCTC practices are posted at: http://www.careertech.org/</a:t>
            </a:r>
          </a:p>
          <a:p>
            <a:endParaRPr lang="en-US" smtClean="0"/>
          </a:p>
          <a:p>
            <a:r>
              <a:rPr lang="en-US" smtClean="0"/>
              <a:t>These were derived from the Secretary’s Commission on Achieving Necessary Skills (SCANS) Report first published in the 1990’s.</a:t>
            </a:r>
          </a:p>
          <a:p>
            <a:endParaRPr lang="en-US" smtClean="0"/>
          </a:p>
        </p:txBody>
      </p:sp>
      <p:sp>
        <p:nvSpPr>
          <p:cNvPr id="50180" name="Slide Number Placeholder 3"/>
          <p:cNvSpPr>
            <a:spLocks noGrp="1"/>
          </p:cNvSpPr>
          <p:nvPr>
            <p:ph type="sldNum" sz="quarter" idx="5"/>
          </p:nvPr>
        </p:nvSpPr>
        <p:spPr>
          <a:noFill/>
        </p:spPr>
        <p:txBody>
          <a:bodyP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fld id="{2577AF3C-D5FA-4908-9413-BFDCBD02CF74}" type="slidenum">
              <a:rPr lang="en-US" sz="1200"/>
              <a:pPr/>
              <a:t>15</a:t>
            </a:fld>
            <a:endParaRPr lang="en-US" sz="1200"/>
          </a:p>
        </p:txBody>
      </p:sp>
    </p:spTree>
    <p:extLst>
      <p:ext uri="{BB962C8B-B14F-4D97-AF65-F5344CB8AC3E}">
        <p14:creationId xmlns:p14="http://schemas.microsoft.com/office/powerpoint/2010/main" val="2175817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pPr defTabSz="920750"/>
            <a:endParaRPr lang="en-US" smtClean="0"/>
          </a:p>
          <a:p>
            <a:pPr defTabSz="920750"/>
            <a:r>
              <a:rPr lang="en-US" smtClean="0"/>
              <a:t>The Standards for Career Ready Practice can be integrated with a course or incorporated into several courses over multiple school years (grades seven through twelve). </a:t>
            </a:r>
            <a:r>
              <a:rPr lang="en-US" smtClean="0">
                <a:solidFill>
                  <a:srgbClr val="FF0000"/>
                </a:solidFill>
              </a:rPr>
              <a:t>The practices are expectations for all students, whether they are enrolled in a CTE program or following a more generalized course sequence. It is expected that all students who exit high school will be proficient in these practices.</a:t>
            </a:r>
          </a:p>
          <a:p>
            <a:pPr defTabSz="920750"/>
            <a:endParaRPr lang="en-US" smtClean="0"/>
          </a:p>
        </p:txBody>
      </p:sp>
      <p:sp>
        <p:nvSpPr>
          <p:cNvPr id="51204" name="Slide Number Placeholder 3"/>
          <p:cNvSpPr>
            <a:spLocks noGrp="1"/>
          </p:cNvSpPr>
          <p:nvPr>
            <p:ph type="sldNum" sz="quarter" idx="5"/>
          </p:nvPr>
        </p:nvSpPr>
        <p:spPr>
          <a:noFill/>
        </p:spPr>
        <p:txBody>
          <a:bodyP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fld id="{F518DFFD-D8CC-4BE1-935B-15CB5BDECDDE}" type="slidenum">
              <a:rPr lang="en-US" sz="1200"/>
              <a:pPr/>
              <a:t>16</a:t>
            </a:fld>
            <a:endParaRPr lang="en-US" sz="1200"/>
          </a:p>
        </p:txBody>
      </p:sp>
    </p:spTree>
    <p:extLst>
      <p:ext uri="{BB962C8B-B14F-4D97-AF65-F5344CB8AC3E}">
        <p14:creationId xmlns:p14="http://schemas.microsoft.com/office/powerpoint/2010/main" val="1136821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r>
              <a:rPr lang="en-US" smtClean="0"/>
              <a:t>Standards for Career Ready Practice: reference pages 11 &amp; 12 of the CTE Model Curriculum Standards Executive Summary.</a:t>
            </a:r>
          </a:p>
          <a:p>
            <a:endParaRPr lang="en-US" smtClean="0"/>
          </a:p>
          <a:p>
            <a:r>
              <a:rPr lang="en-US" smtClean="0"/>
              <a:t>Cue audience to pull out/ or pass out Handout module 1-#4: Standards for Career Ready Practice </a:t>
            </a:r>
          </a:p>
          <a:p>
            <a:endParaRPr lang="en-US" smtClean="0"/>
          </a:p>
          <a:p>
            <a:r>
              <a:rPr lang="en-US" smtClean="0"/>
              <a:t>These are for ALL students, not just CTE students!</a:t>
            </a:r>
          </a:p>
          <a:p>
            <a:endParaRPr lang="en-US" smtClean="0"/>
          </a:p>
          <a:p>
            <a:r>
              <a:rPr lang="en-US" smtClean="0"/>
              <a:t>This is the foundation that all students need to be ready for careers AND college. We will take a closer look at these in Module 2.</a:t>
            </a:r>
          </a:p>
        </p:txBody>
      </p:sp>
      <p:sp>
        <p:nvSpPr>
          <p:cNvPr id="52228" name="Slide Number Placeholder 3"/>
          <p:cNvSpPr>
            <a:spLocks noGrp="1"/>
          </p:cNvSpPr>
          <p:nvPr>
            <p:ph type="sldNum" sz="quarter" idx="5"/>
          </p:nvPr>
        </p:nvSpPr>
        <p:spPr>
          <a:noFill/>
        </p:spPr>
        <p:txBody>
          <a:bodyP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fld id="{DA15B865-D78C-450B-AFC9-1F770A95C7C8}" type="slidenum">
              <a:rPr lang="en-US" sz="1200"/>
              <a:pPr/>
              <a:t>17</a:t>
            </a:fld>
            <a:endParaRPr lang="en-US" sz="1200"/>
          </a:p>
        </p:txBody>
      </p:sp>
    </p:spTree>
    <p:extLst>
      <p:ext uri="{BB962C8B-B14F-4D97-AF65-F5344CB8AC3E}">
        <p14:creationId xmlns:p14="http://schemas.microsoft.com/office/powerpoint/2010/main" val="247755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r>
              <a:rPr lang="en-US" smtClean="0"/>
              <a:t>They are adapted from the National Common Career Technical Core and funded by the National Association of State Directors of CTE Consortium; over 42 states were involved in the development of these practices.  This was a national effort to make certain ALL students get this information.  These are the updated version of the 21st SCANS skills.  Discuss these standards in depth.</a:t>
            </a:r>
          </a:p>
        </p:txBody>
      </p:sp>
      <p:sp>
        <p:nvSpPr>
          <p:cNvPr id="53252" name="Slide Number Placeholder 3"/>
          <p:cNvSpPr>
            <a:spLocks noGrp="1"/>
          </p:cNvSpPr>
          <p:nvPr>
            <p:ph type="sldNum" sz="quarter" idx="5"/>
          </p:nvPr>
        </p:nvSpPr>
        <p:spPr>
          <a:noFill/>
        </p:spPr>
        <p:txBody>
          <a:bodyP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fld id="{74BF1FED-B4D2-44C3-AD76-C52FAC251BF6}" type="slidenum">
              <a:rPr lang="en-US" sz="1200"/>
              <a:pPr/>
              <a:t>18</a:t>
            </a:fld>
            <a:endParaRPr lang="en-US" sz="1200"/>
          </a:p>
        </p:txBody>
      </p:sp>
    </p:spTree>
    <p:extLst>
      <p:ext uri="{BB962C8B-B14F-4D97-AF65-F5344CB8AC3E}">
        <p14:creationId xmlns:p14="http://schemas.microsoft.com/office/powerpoint/2010/main" val="2814520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r>
              <a:rPr lang="en-US" sz="2000" smtClean="0">
                <a:solidFill>
                  <a:srgbClr val="FF0000"/>
                </a:solidFill>
              </a:rPr>
              <a:t>5  See Handout - Budget Trailer Language</a:t>
            </a:r>
          </a:p>
        </p:txBody>
      </p:sp>
      <p:sp>
        <p:nvSpPr>
          <p:cNvPr id="54276" name="Slide Number Placeholder 3"/>
          <p:cNvSpPr>
            <a:spLocks noGrp="1"/>
          </p:cNvSpPr>
          <p:nvPr>
            <p:ph type="sldNum" sz="quarter" idx="5"/>
          </p:nvPr>
        </p:nvSpPr>
        <p:spPr>
          <a:noFill/>
        </p:spPr>
        <p:txBody>
          <a:bodyP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fld id="{5FEB9E19-7D4B-4F10-92C5-C42DBBEA03C2}" type="slidenum">
              <a:rPr lang="en-US" altLang="en-US" sz="1200"/>
              <a:pPr/>
              <a:t>19</a:t>
            </a:fld>
            <a:endParaRPr lang="en-US" altLang="en-US" sz="1200"/>
          </a:p>
        </p:txBody>
      </p:sp>
    </p:spTree>
    <p:extLst>
      <p:ext uri="{BB962C8B-B14F-4D97-AF65-F5344CB8AC3E}">
        <p14:creationId xmlns:p14="http://schemas.microsoft.com/office/powerpoint/2010/main" val="4148411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endParaRPr lang="en-US" smtClean="0"/>
          </a:p>
        </p:txBody>
      </p:sp>
      <p:sp>
        <p:nvSpPr>
          <p:cNvPr id="36868" name="Slide Number Placeholder 3"/>
          <p:cNvSpPr>
            <a:spLocks noGrp="1"/>
          </p:cNvSpPr>
          <p:nvPr>
            <p:ph type="sldNum" sz="quarter" idx="5"/>
          </p:nvPr>
        </p:nvSpPr>
        <p:spPr>
          <a:noFill/>
        </p:spPr>
        <p:txBody>
          <a:bodyP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fld id="{7A7D008C-0540-4F8D-830D-E613DDCF54CC}" type="slidenum">
              <a:rPr lang="en-US" altLang="en-US" sz="1200"/>
              <a:pPr/>
              <a:t>2</a:t>
            </a:fld>
            <a:endParaRPr lang="en-US" altLang="en-US" sz="1200"/>
          </a:p>
        </p:txBody>
      </p:sp>
    </p:spTree>
    <p:extLst>
      <p:ext uri="{BB962C8B-B14F-4D97-AF65-F5344CB8AC3E}">
        <p14:creationId xmlns:p14="http://schemas.microsoft.com/office/powerpoint/2010/main" val="1466654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endParaRPr lang="en-US" smtClean="0"/>
          </a:p>
        </p:txBody>
      </p:sp>
      <p:sp>
        <p:nvSpPr>
          <p:cNvPr id="55300" name="Slide Number Placeholder 3"/>
          <p:cNvSpPr>
            <a:spLocks noGrp="1"/>
          </p:cNvSpPr>
          <p:nvPr>
            <p:ph type="sldNum" sz="quarter" idx="5"/>
          </p:nvPr>
        </p:nvSpPr>
        <p:spPr>
          <a:noFill/>
        </p:spPr>
        <p:txBody>
          <a:bodyP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fld id="{95D17F36-2EF1-4761-AF49-E22F95DE08F7}" type="slidenum">
              <a:rPr lang="en-US" altLang="en-US" sz="1200"/>
              <a:pPr/>
              <a:t>20</a:t>
            </a:fld>
            <a:endParaRPr lang="en-US" altLang="en-US" sz="1200"/>
          </a:p>
        </p:txBody>
      </p:sp>
    </p:spTree>
    <p:extLst>
      <p:ext uri="{BB962C8B-B14F-4D97-AF65-F5344CB8AC3E}">
        <p14:creationId xmlns:p14="http://schemas.microsoft.com/office/powerpoint/2010/main" val="2479995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r>
              <a:rPr lang="en-US" sz="2000" smtClean="0"/>
              <a:t>Inventory existing CTE</a:t>
            </a:r>
          </a:p>
          <a:p>
            <a:r>
              <a:rPr lang="en-US" sz="2000" smtClean="0"/>
              <a:t>What are current workforce Collaboratives?</a:t>
            </a:r>
          </a:p>
          <a:p>
            <a:r>
              <a:rPr lang="en-US" sz="2000" smtClean="0"/>
              <a:t>Understand Regional Economy/business climate</a:t>
            </a:r>
          </a:p>
          <a:p>
            <a:r>
              <a:rPr lang="en-US" sz="2000" smtClean="0"/>
              <a:t>Relate to career readiness for all</a:t>
            </a:r>
          </a:p>
          <a:p>
            <a:r>
              <a:rPr lang="en-US" sz="2000" smtClean="0"/>
              <a:t>Address Business Partners/business match</a:t>
            </a:r>
          </a:p>
          <a:p>
            <a:r>
              <a:rPr lang="en-US" sz="2000" smtClean="0"/>
              <a:t>Address career exploration /counseling</a:t>
            </a:r>
          </a:p>
          <a:p>
            <a:r>
              <a:rPr lang="en-US" sz="2000" smtClean="0"/>
              <a:t>What is a region? </a:t>
            </a:r>
          </a:p>
          <a:p>
            <a:r>
              <a:rPr lang="en-US" sz="2000" smtClean="0"/>
              <a:t>Postsecondary Partners?</a:t>
            </a:r>
          </a:p>
          <a:p>
            <a:r>
              <a:rPr lang="en-US" sz="2000" smtClean="0"/>
              <a:t>RFA date? </a:t>
            </a:r>
          </a:p>
          <a:p>
            <a:endParaRPr lang="en-US" sz="2000" smtClean="0"/>
          </a:p>
        </p:txBody>
      </p:sp>
      <p:sp>
        <p:nvSpPr>
          <p:cNvPr id="56324" name="Slide Number Placeholder 3"/>
          <p:cNvSpPr>
            <a:spLocks noGrp="1"/>
          </p:cNvSpPr>
          <p:nvPr>
            <p:ph type="sldNum" sz="quarter" idx="5"/>
          </p:nvPr>
        </p:nvSpPr>
        <p:spPr>
          <a:noFill/>
        </p:spPr>
        <p:txBody>
          <a:bodyP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fld id="{0BE0AEF3-09DE-4A92-BD31-252D0ED91746}" type="slidenum">
              <a:rPr lang="en-US" altLang="en-US" sz="1200"/>
              <a:pPr/>
              <a:t>21</a:t>
            </a:fld>
            <a:endParaRPr lang="en-US" altLang="en-US" sz="1200"/>
          </a:p>
        </p:txBody>
      </p:sp>
    </p:spTree>
    <p:extLst>
      <p:ext uri="{BB962C8B-B14F-4D97-AF65-F5344CB8AC3E}">
        <p14:creationId xmlns:p14="http://schemas.microsoft.com/office/powerpoint/2010/main" val="1944101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lstStyle/>
          <a:p>
            <a:r>
              <a:rPr lang="en-US" sz="2000" smtClean="0"/>
              <a:t>SCOE Week long Summer Institute with 10 teams/schools; IE Sonoma kick off aims to pull entire community together to *explore research, theory, and practice of transforming education for 21</a:t>
            </a:r>
            <a:r>
              <a:rPr lang="en-US" sz="2000" baseline="30000" smtClean="0"/>
              <a:t>st</a:t>
            </a:r>
            <a:r>
              <a:rPr lang="en-US" sz="2000" smtClean="0"/>
              <a:t> Century; 700 + S.Ken Robinson, Ken Kay Ed Leader 21</a:t>
            </a:r>
          </a:p>
          <a:p>
            <a:r>
              <a:rPr lang="en-US" sz="1600" b="1" smtClean="0"/>
              <a:t> </a:t>
            </a:r>
            <a:r>
              <a:rPr lang="en-US" sz="1600" smtClean="0"/>
              <a:t>Collective Impact: </a:t>
            </a:r>
            <a:r>
              <a:rPr lang="en-US" sz="1400" smtClean="0"/>
              <a:t>(Stanford Social Innovation Review #54</a:t>
            </a:r>
          </a:p>
          <a:p>
            <a:r>
              <a:rPr lang="en-US" sz="1600" i="1" smtClean="0"/>
              <a:t>Common Agenda and Plan</a:t>
            </a:r>
          </a:p>
          <a:p>
            <a:r>
              <a:rPr lang="en-US" sz="1600" i="1" smtClean="0"/>
              <a:t>Shared Measurement Systems</a:t>
            </a:r>
            <a:endParaRPr lang="en-US" sz="1600" smtClean="0"/>
          </a:p>
          <a:p>
            <a:r>
              <a:rPr lang="en-US" sz="1600" i="1" smtClean="0"/>
              <a:t>Mutually Reinforcing Activities</a:t>
            </a:r>
            <a:endParaRPr lang="en-US" sz="1600" smtClean="0"/>
          </a:p>
          <a:p>
            <a:r>
              <a:rPr lang="en-US" sz="1600" i="1" smtClean="0"/>
              <a:t>Continuous Communication</a:t>
            </a:r>
            <a:endParaRPr lang="en-US" sz="1600" smtClean="0"/>
          </a:p>
          <a:p>
            <a:r>
              <a:rPr lang="en-US" sz="1600" i="1" smtClean="0"/>
              <a:t>Backbone Support Organization</a:t>
            </a:r>
            <a:endParaRPr lang="en-US" sz="1600" smtClean="0"/>
          </a:p>
          <a:p>
            <a:endParaRPr lang="en-US" sz="2000" smtClean="0"/>
          </a:p>
        </p:txBody>
      </p:sp>
      <p:sp>
        <p:nvSpPr>
          <p:cNvPr id="57348" name="Slide Number Placeholder 3"/>
          <p:cNvSpPr>
            <a:spLocks noGrp="1"/>
          </p:cNvSpPr>
          <p:nvPr>
            <p:ph type="sldNum" sz="quarter" idx="5"/>
          </p:nvPr>
        </p:nvSpPr>
        <p:spPr>
          <a:noFill/>
        </p:spPr>
        <p:txBody>
          <a:bodyP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fld id="{06360F77-45C8-44E1-9E27-9A3E63F053AC}" type="slidenum">
              <a:rPr lang="en-US" altLang="en-US" sz="1200"/>
              <a:pPr/>
              <a:t>22</a:t>
            </a:fld>
            <a:endParaRPr lang="en-US" altLang="en-US" sz="1200"/>
          </a:p>
        </p:txBody>
      </p:sp>
    </p:spTree>
    <p:extLst>
      <p:ext uri="{BB962C8B-B14F-4D97-AF65-F5344CB8AC3E}">
        <p14:creationId xmlns:p14="http://schemas.microsoft.com/office/powerpoint/2010/main" val="33527172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endParaRPr lang="en-US" sz="2000" smtClean="0"/>
          </a:p>
        </p:txBody>
      </p:sp>
      <p:sp>
        <p:nvSpPr>
          <p:cNvPr id="58372" name="Slide Number Placeholder 3"/>
          <p:cNvSpPr>
            <a:spLocks noGrp="1"/>
          </p:cNvSpPr>
          <p:nvPr>
            <p:ph type="sldNum" sz="quarter" idx="5"/>
          </p:nvPr>
        </p:nvSpPr>
        <p:spPr>
          <a:noFill/>
        </p:spPr>
        <p:txBody>
          <a:bodyP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fld id="{692ED1DA-A6FA-409A-A721-5909A4745E1A}" type="slidenum">
              <a:rPr lang="en-US" altLang="en-US" sz="1200"/>
              <a:pPr/>
              <a:t>23</a:t>
            </a:fld>
            <a:endParaRPr lang="en-US" altLang="en-US" sz="1200"/>
          </a:p>
        </p:txBody>
      </p:sp>
    </p:spTree>
    <p:extLst>
      <p:ext uri="{BB962C8B-B14F-4D97-AF65-F5344CB8AC3E}">
        <p14:creationId xmlns:p14="http://schemas.microsoft.com/office/powerpoint/2010/main" val="4694840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endParaRPr lang="en-US" sz="1600" smtClean="0"/>
          </a:p>
          <a:p>
            <a:endParaRPr lang="en-US" sz="2000" smtClean="0"/>
          </a:p>
        </p:txBody>
      </p:sp>
      <p:sp>
        <p:nvSpPr>
          <p:cNvPr id="59396" name="Slide Number Placeholder 3"/>
          <p:cNvSpPr>
            <a:spLocks noGrp="1"/>
          </p:cNvSpPr>
          <p:nvPr>
            <p:ph type="sldNum" sz="quarter" idx="5"/>
          </p:nvPr>
        </p:nvSpPr>
        <p:spPr>
          <a:noFill/>
        </p:spPr>
        <p:txBody>
          <a:bodyP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fld id="{1E2978D9-A784-4B37-A101-4EC58A92F707}" type="slidenum">
              <a:rPr lang="en-US" altLang="en-US" sz="1200"/>
              <a:pPr/>
              <a:t>24</a:t>
            </a:fld>
            <a:endParaRPr lang="en-US" altLang="en-US" sz="1200"/>
          </a:p>
        </p:txBody>
      </p:sp>
    </p:spTree>
    <p:extLst>
      <p:ext uri="{BB962C8B-B14F-4D97-AF65-F5344CB8AC3E}">
        <p14:creationId xmlns:p14="http://schemas.microsoft.com/office/powerpoint/2010/main" val="5201977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r>
              <a:rPr lang="en-US" sz="2400" smtClean="0"/>
              <a:t>Next is to understand the existing career development resources provided free or nearly free of charge by CDE </a:t>
            </a:r>
          </a:p>
          <a:p>
            <a:r>
              <a:rPr lang="en-US" sz="2000" smtClean="0"/>
              <a:t>Third, if not already, become conversant with the CTE Model Curriculum Standards and Frameworks, updated in 2012, particularly the Standards for Career Ready Practice as they relate to career readiness for all students </a:t>
            </a:r>
          </a:p>
          <a:p>
            <a:r>
              <a:rPr lang="en-US" sz="2000" smtClean="0"/>
              <a:t>Relatedly these standards can be integrated in CC and (PBL) – as well as CTE’ existing business involvement (a most challenging task as reported by districts in cc surveys)</a:t>
            </a:r>
          </a:p>
        </p:txBody>
      </p:sp>
      <p:sp>
        <p:nvSpPr>
          <p:cNvPr id="60420" name="Slide Number Placeholder 3"/>
          <p:cNvSpPr>
            <a:spLocks noGrp="1"/>
          </p:cNvSpPr>
          <p:nvPr>
            <p:ph type="sldNum" sz="quarter" idx="5"/>
          </p:nvPr>
        </p:nvSpPr>
        <p:spPr>
          <a:noFill/>
        </p:spPr>
        <p:txBody>
          <a:bodyP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fld id="{0C021E29-4954-4EF7-8D19-9423EC7695C7}" type="slidenum">
              <a:rPr lang="en-US" altLang="en-US" sz="1200"/>
              <a:pPr/>
              <a:t>25</a:t>
            </a:fld>
            <a:endParaRPr lang="en-US" altLang="en-US" sz="1200"/>
          </a:p>
        </p:txBody>
      </p:sp>
    </p:spTree>
    <p:extLst>
      <p:ext uri="{BB962C8B-B14F-4D97-AF65-F5344CB8AC3E}">
        <p14:creationId xmlns:p14="http://schemas.microsoft.com/office/powerpoint/2010/main" val="32417390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endParaRPr lang="en-US" smtClean="0"/>
          </a:p>
        </p:txBody>
      </p:sp>
      <p:sp>
        <p:nvSpPr>
          <p:cNvPr id="61444" name="Slide Number Placeholder 3"/>
          <p:cNvSpPr>
            <a:spLocks noGrp="1"/>
          </p:cNvSpPr>
          <p:nvPr>
            <p:ph type="sldNum" sz="quarter" idx="5"/>
          </p:nvPr>
        </p:nvSpPr>
        <p:spPr>
          <a:noFill/>
        </p:spPr>
        <p:txBody>
          <a:bodyP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fld id="{68646CF8-0935-43EE-8712-5BCE0757E1C9}" type="slidenum">
              <a:rPr lang="en-US" altLang="en-US" sz="1200"/>
              <a:pPr/>
              <a:t>26</a:t>
            </a:fld>
            <a:endParaRPr lang="en-US" altLang="en-US" sz="1200"/>
          </a:p>
        </p:txBody>
      </p:sp>
    </p:spTree>
    <p:extLst>
      <p:ext uri="{BB962C8B-B14F-4D97-AF65-F5344CB8AC3E}">
        <p14:creationId xmlns:p14="http://schemas.microsoft.com/office/powerpoint/2010/main" val="26428996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r>
              <a:rPr lang="en-US" sz="1800" smtClean="0"/>
              <a:t>8 year implementation cycle (projected)</a:t>
            </a:r>
          </a:p>
          <a:p>
            <a:r>
              <a:rPr lang="en-US" sz="1800" smtClean="0"/>
              <a:t>Initial plan due July 2015</a:t>
            </a:r>
          </a:p>
          <a:p>
            <a:r>
              <a:rPr lang="en-US" sz="1800" smtClean="0"/>
              <a:t>All LEAs required to develop LCAP</a:t>
            </a:r>
          </a:p>
          <a:p>
            <a:r>
              <a:rPr lang="en-US" sz="1800" smtClean="0"/>
              <a:t>LCAP template will be developed with maximum compatibility with other required plans Sec. 1112 of ESEA., be consistent with site plans.</a:t>
            </a:r>
          </a:p>
          <a:p>
            <a:endParaRPr lang="en-US" sz="1800" smtClean="0"/>
          </a:p>
          <a:p>
            <a:endParaRPr lang="en-US" sz="1800" smtClean="0"/>
          </a:p>
        </p:txBody>
      </p:sp>
      <p:sp>
        <p:nvSpPr>
          <p:cNvPr id="62468" name="Slide Number Placeholder 3"/>
          <p:cNvSpPr>
            <a:spLocks noGrp="1"/>
          </p:cNvSpPr>
          <p:nvPr>
            <p:ph type="sldNum" sz="quarter" idx="5"/>
          </p:nvPr>
        </p:nvSpPr>
        <p:spPr>
          <a:noFill/>
        </p:spPr>
        <p:txBody>
          <a:bodyP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fld id="{6BF63022-855D-4959-A21C-AD84AFF429DF}" type="slidenum">
              <a:rPr lang="en-US" altLang="en-US" sz="1200"/>
              <a:pPr/>
              <a:t>27</a:t>
            </a:fld>
            <a:endParaRPr lang="en-US" altLang="en-US" sz="1200"/>
          </a:p>
        </p:txBody>
      </p:sp>
    </p:spTree>
    <p:extLst>
      <p:ext uri="{BB962C8B-B14F-4D97-AF65-F5344CB8AC3E}">
        <p14:creationId xmlns:p14="http://schemas.microsoft.com/office/powerpoint/2010/main" val="39201578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p:spPr>
        <p:txBody>
          <a:bodyPr/>
          <a:lstStyle/>
          <a:p>
            <a:r>
              <a:rPr lang="en-US" sz="2800" smtClean="0">
                <a:solidFill>
                  <a:srgbClr val="FF0000"/>
                </a:solidFill>
              </a:rPr>
              <a:t>Table Work #4</a:t>
            </a:r>
          </a:p>
        </p:txBody>
      </p:sp>
      <p:sp>
        <p:nvSpPr>
          <p:cNvPr id="66564" name="Slide Number Placeholder 3"/>
          <p:cNvSpPr>
            <a:spLocks noGrp="1"/>
          </p:cNvSpPr>
          <p:nvPr>
            <p:ph type="sldNum" sz="quarter" idx="5"/>
          </p:nvPr>
        </p:nvSpPr>
        <p:spPr>
          <a:noFill/>
        </p:spPr>
        <p:txBody>
          <a:bodyP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fld id="{5EA68975-7123-4267-B6C2-A0D0B9988054}" type="slidenum">
              <a:rPr lang="en-US" altLang="en-US" sz="1200"/>
              <a:pPr/>
              <a:t>28</a:t>
            </a:fld>
            <a:endParaRPr lang="en-US" altLang="en-US" sz="1200"/>
          </a:p>
        </p:txBody>
      </p:sp>
    </p:spTree>
    <p:extLst>
      <p:ext uri="{BB962C8B-B14F-4D97-AF65-F5344CB8AC3E}">
        <p14:creationId xmlns:p14="http://schemas.microsoft.com/office/powerpoint/2010/main" val="3723525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r>
              <a:rPr lang="en-US" smtClean="0"/>
              <a:t>No accountability or tracking of ROCP $$. </a:t>
            </a:r>
          </a:p>
        </p:txBody>
      </p:sp>
      <p:sp>
        <p:nvSpPr>
          <p:cNvPr id="37892" name="Slide Number Placeholder 3"/>
          <p:cNvSpPr>
            <a:spLocks noGrp="1"/>
          </p:cNvSpPr>
          <p:nvPr>
            <p:ph type="sldNum" sz="quarter" idx="5"/>
          </p:nvPr>
        </p:nvSpPr>
        <p:spPr>
          <a:noFill/>
        </p:spPr>
        <p:txBody>
          <a:bodyP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fld id="{6CEE5D5B-7671-4444-A09C-9868463C614F}" type="slidenum">
              <a:rPr lang="en-US" altLang="en-US" sz="1200"/>
              <a:pPr/>
              <a:t>3</a:t>
            </a:fld>
            <a:endParaRPr lang="en-US" altLang="en-US" sz="1200"/>
          </a:p>
        </p:txBody>
      </p:sp>
    </p:spTree>
    <p:extLst>
      <p:ext uri="{BB962C8B-B14F-4D97-AF65-F5344CB8AC3E}">
        <p14:creationId xmlns:p14="http://schemas.microsoft.com/office/powerpoint/2010/main" val="1692965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endParaRPr lang="en-US" smtClean="0"/>
          </a:p>
        </p:txBody>
      </p:sp>
      <p:sp>
        <p:nvSpPr>
          <p:cNvPr id="38916" name="Slide Number Placeholder 3"/>
          <p:cNvSpPr>
            <a:spLocks noGrp="1"/>
          </p:cNvSpPr>
          <p:nvPr>
            <p:ph type="sldNum" sz="quarter" idx="5"/>
          </p:nvPr>
        </p:nvSpPr>
        <p:spPr>
          <a:noFill/>
        </p:spPr>
        <p:txBody>
          <a:bodyP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fld id="{7632C842-91FE-4958-9F85-18B8F940F115}" type="slidenum">
              <a:rPr lang="en-US" altLang="en-US" sz="1200"/>
              <a:pPr/>
              <a:t>4</a:t>
            </a:fld>
            <a:endParaRPr lang="en-US" altLang="en-US" sz="1200"/>
          </a:p>
        </p:txBody>
      </p:sp>
    </p:spTree>
    <p:extLst>
      <p:ext uri="{BB962C8B-B14F-4D97-AF65-F5344CB8AC3E}">
        <p14:creationId xmlns:p14="http://schemas.microsoft.com/office/powerpoint/2010/main" val="979373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endParaRPr lang="en-US" smtClean="0"/>
          </a:p>
        </p:txBody>
      </p:sp>
      <p:sp>
        <p:nvSpPr>
          <p:cNvPr id="39940" name="Slide Number Placeholder 3"/>
          <p:cNvSpPr>
            <a:spLocks noGrp="1"/>
          </p:cNvSpPr>
          <p:nvPr>
            <p:ph type="sldNum" sz="quarter" idx="5"/>
          </p:nvPr>
        </p:nvSpPr>
        <p:spPr>
          <a:noFill/>
        </p:spPr>
        <p:txBody>
          <a:bodyP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fld id="{84FB8093-C305-43A8-BA08-FC32267D8DA1}" type="slidenum">
              <a:rPr lang="en-US" altLang="en-US" sz="1200"/>
              <a:pPr/>
              <a:t>5</a:t>
            </a:fld>
            <a:endParaRPr lang="en-US" altLang="en-US" sz="1200"/>
          </a:p>
        </p:txBody>
      </p:sp>
    </p:spTree>
    <p:extLst>
      <p:ext uri="{BB962C8B-B14F-4D97-AF65-F5344CB8AC3E}">
        <p14:creationId xmlns:p14="http://schemas.microsoft.com/office/powerpoint/2010/main" val="4266457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solidFill>
                  <a:srgbClr val="FF0000"/>
                </a:solidFill>
                <a:ea typeface="ＭＳ Ｐゴシック" panose="020B0600070205080204" pitchFamily="34" charset="-128"/>
              </a:rPr>
              <a:t>TABLE TALK </a:t>
            </a:r>
          </a:p>
          <a:p>
            <a:r>
              <a:rPr lang="en-US" smtClean="0"/>
              <a:t>.</a:t>
            </a:r>
            <a:endParaRPr lang="en-US" sz="1400" smtClean="0">
              <a:ea typeface="ＭＳ Ｐゴシック" panose="020B0600070205080204" pitchFamily="34" charset="-128"/>
            </a:endParaRPr>
          </a:p>
          <a:p>
            <a:r>
              <a:rPr lang="en-US" sz="1300" smtClean="0">
                <a:latin typeface="Arial" panose="020B0604020202020204" pitchFamily="34" charset="0"/>
                <a:ea typeface="ＭＳ Ｐゴシック" panose="020B0600070205080204" pitchFamily="34" charset="-128"/>
                <a:cs typeface="Arial" panose="020B0604020202020204" pitchFamily="34" charset="0"/>
              </a:rPr>
              <a:t>Do we have a consensus about priorities?</a:t>
            </a:r>
          </a:p>
          <a:p>
            <a:endParaRPr lang="en-US" sz="1300" smtClean="0">
              <a:latin typeface="Arial" panose="020B0604020202020204" pitchFamily="34" charset="0"/>
              <a:ea typeface="ＭＳ Ｐゴシック" panose="020B0600070205080204" pitchFamily="34" charset="-128"/>
              <a:cs typeface="Arial" panose="020B0604020202020204" pitchFamily="34" charset="0"/>
            </a:endParaRPr>
          </a:p>
          <a:p>
            <a:r>
              <a:rPr lang="en-US" sz="1300" smtClean="0">
                <a:latin typeface="Arial" panose="020B0604020202020204" pitchFamily="34" charset="0"/>
                <a:ea typeface="ＭＳ Ｐゴシック" panose="020B0600070205080204" pitchFamily="34" charset="-128"/>
                <a:cs typeface="Arial" panose="020B0604020202020204" pitchFamily="34" charset="0"/>
              </a:rPr>
              <a:t>Do we have a consensus about resource allocation?</a:t>
            </a:r>
          </a:p>
          <a:p>
            <a:endParaRPr lang="en-US" sz="1300" smtClean="0">
              <a:latin typeface="Arial" panose="020B0604020202020204" pitchFamily="34" charset="0"/>
              <a:ea typeface="ＭＳ Ｐゴシック" panose="020B0600070205080204" pitchFamily="34" charset="-128"/>
              <a:cs typeface="Arial" panose="020B0604020202020204" pitchFamily="34" charset="0"/>
            </a:endParaRPr>
          </a:p>
          <a:p>
            <a:r>
              <a:rPr lang="en-US" sz="1300" smtClean="0">
                <a:latin typeface="Arial" panose="020B0604020202020204" pitchFamily="34" charset="0"/>
                <a:ea typeface="ＭＳ Ｐゴシック" panose="020B0600070205080204" pitchFamily="34" charset="-128"/>
                <a:cs typeface="Arial" panose="020B0604020202020204" pitchFamily="34" charset="0"/>
              </a:rPr>
              <a:t>Do we have a plan to reduce fragmentation and increase synergy, coherence, and strategic leveraging? </a:t>
            </a:r>
          </a:p>
          <a:p>
            <a:endParaRPr lang="en-US" sz="1300" smtClean="0">
              <a:latin typeface="Arial" panose="020B0604020202020204" pitchFamily="34" charset="0"/>
              <a:ea typeface="ＭＳ Ｐゴシック" panose="020B0600070205080204" pitchFamily="34" charset="-128"/>
              <a:cs typeface="Arial" panose="020B0604020202020204" pitchFamily="34" charset="0"/>
            </a:endParaRPr>
          </a:p>
          <a:p>
            <a:r>
              <a:rPr lang="en-US" sz="1300" smtClean="0">
                <a:latin typeface="Arial" panose="020B0604020202020204" pitchFamily="34" charset="0"/>
                <a:ea typeface="ＭＳ Ｐゴシック" panose="020B0600070205080204" pitchFamily="34" charset="-128"/>
                <a:cs typeface="Arial" panose="020B0604020202020204" pitchFamily="34" charset="0"/>
              </a:rPr>
              <a:t>Do we have agreement about what is working and what isn’t working? </a:t>
            </a:r>
          </a:p>
        </p:txBody>
      </p:sp>
      <p:sp>
        <p:nvSpPr>
          <p:cNvPr id="40964" name="Slide Number Placeholder 3"/>
          <p:cNvSpPr txBox="1">
            <a:spLocks noGrp="1"/>
          </p:cNvSpPr>
          <p:nvPr/>
        </p:nvSpPr>
        <p:spPr bwMode="auto">
          <a:xfrm>
            <a:off x="3900488" y="8831263"/>
            <a:ext cx="298132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r"/>
            <a:fld id="{59B9DDCA-1783-4E4E-8AE5-47E4DA9A8657}" type="slidenum">
              <a:rPr lang="en-US" sz="1200">
                <a:solidFill>
                  <a:schemeClr val="tx1"/>
                </a:solidFill>
                <a:latin typeface="Comic Sans MS" panose="030F0702030302020204" pitchFamily="66" charset="0"/>
                <a:ea typeface="ＭＳ Ｐゴシック" panose="020B0600070205080204" pitchFamily="34" charset="-128"/>
              </a:rPr>
              <a:pPr algn="r"/>
              <a:t>6</a:t>
            </a:fld>
            <a:endParaRPr lang="en-US" sz="1200">
              <a:solidFill>
                <a:schemeClr val="tx1"/>
              </a:solidFill>
              <a:latin typeface="Comic Sans MS" panose="030F0702030302020204" pitchFamily="66" charset="0"/>
              <a:ea typeface="ＭＳ Ｐゴシック" panose="020B0600070205080204" pitchFamily="34" charset="-128"/>
            </a:endParaRPr>
          </a:p>
        </p:txBody>
      </p:sp>
    </p:spTree>
    <p:extLst>
      <p:ext uri="{BB962C8B-B14F-4D97-AF65-F5344CB8AC3E}">
        <p14:creationId xmlns:p14="http://schemas.microsoft.com/office/powerpoint/2010/main" val="4197842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endParaRPr lang="en-US" smtClean="0"/>
          </a:p>
        </p:txBody>
      </p:sp>
      <p:sp>
        <p:nvSpPr>
          <p:cNvPr id="41988" name="Slide Number Placeholder 3"/>
          <p:cNvSpPr>
            <a:spLocks noGrp="1"/>
          </p:cNvSpPr>
          <p:nvPr>
            <p:ph type="sldNum" sz="quarter" idx="5"/>
          </p:nvPr>
        </p:nvSpPr>
        <p:spPr>
          <a:noFill/>
        </p:spPr>
        <p:txBody>
          <a:bodyP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fld id="{1C182C1E-1C39-47AA-81E0-67C2B43FB41C}" type="slidenum">
              <a:rPr lang="en-US" altLang="en-US" sz="1200"/>
              <a:pPr/>
              <a:t>7</a:t>
            </a:fld>
            <a:endParaRPr lang="en-US" altLang="en-US" sz="1200"/>
          </a:p>
        </p:txBody>
      </p:sp>
    </p:spTree>
    <p:extLst>
      <p:ext uri="{BB962C8B-B14F-4D97-AF65-F5344CB8AC3E}">
        <p14:creationId xmlns:p14="http://schemas.microsoft.com/office/powerpoint/2010/main" val="3761139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endParaRPr lang="en-US" smtClean="0"/>
          </a:p>
        </p:txBody>
      </p:sp>
      <p:sp>
        <p:nvSpPr>
          <p:cNvPr id="43012" name="Slide Number Placeholder 3"/>
          <p:cNvSpPr>
            <a:spLocks noGrp="1"/>
          </p:cNvSpPr>
          <p:nvPr>
            <p:ph type="sldNum" sz="quarter" idx="5"/>
          </p:nvPr>
        </p:nvSpPr>
        <p:spPr>
          <a:noFill/>
        </p:spPr>
        <p:txBody>
          <a:bodyP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fld id="{0B5178FD-CDD2-4EDD-9166-6B4E66F1CA45}" type="slidenum">
              <a:rPr lang="en-US" altLang="en-US" sz="1200"/>
              <a:pPr/>
              <a:t>8</a:t>
            </a:fld>
            <a:endParaRPr lang="en-US" altLang="en-US" sz="1200"/>
          </a:p>
        </p:txBody>
      </p:sp>
    </p:spTree>
    <p:extLst>
      <p:ext uri="{BB962C8B-B14F-4D97-AF65-F5344CB8AC3E}">
        <p14:creationId xmlns:p14="http://schemas.microsoft.com/office/powerpoint/2010/main" val="482484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solidFill>
                  <a:srgbClr val="FF0000"/>
                </a:solidFill>
                <a:ea typeface="ＭＳ Ｐゴシック" panose="020B0600070205080204" pitchFamily="34" charset="-128"/>
              </a:rPr>
              <a:t>TABLE TALK </a:t>
            </a:r>
          </a:p>
          <a:p>
            <a:r>
              <a:rPr lang="en-US" smtClean="0"/>
              <a:t>.</a:t>
            </a:r>
            <a:endParaRPr lang="en-US" sz="1400" smtClean="0">
              <a:ea typeface="ＭＳ Ｐゴシック" panose="020B0600070205080204" pitchFamily="34" charset="-128"/>
            </a:endParaRPr>
          </a:p>
          <a:p>
            <a:r>
              <a:rPr lang="en-US" sz="1300" smtClean="0">
                <a:latin typeface="Arial" panose="020B0604020202020204" pitchFamily="34" charset="0"/>
                <a:ea typeface="ＭＳ Ｐゴシック" panose="020B0600070205080204" pitchFamily="34" charset="-128"/>
                <a:cs typeface="Arial" panose="020B0604020202020204" pitchFamily="34" charset="0"/>
              </a:rPr>
              <a:t>Do we have a consensus/broad agreement about how we determine priorities?</a:t>
            </a:r>
          </a:p>
          <a:p>
            <a:endParaRPr lang="en-US" sz="1300" smtClean="0">
              <a:latin typeface="Arial" panose="020B0604020202020204" pitchFamily="34" charset="0"/>
              <a:ea typeface="ＭＳ Ｐゴシック" panose="020B0600070205080204" pitchFamily="34" charset="-128"/>
              <a:cs typeface="Arial" panose="020B0604020202020204" pitchFamily="34" charset="0"/>
            </a:endParaRPr>
          </a:p>
          <a:p>
            <a:r>
              <a:rPr lang="en-US" sz="1300" smtClean="0">
                <a:latin typeface="Arial" panose="020B0604020202020204" pitchFamily="34" charset="0"/>
                <a:ea typeface="ＭＳ Ｐゴシック" panose="020B0600070205080204" pitchFamily="34" charset="-128"/>
                <a:cs typeface="Arial" panose="020B0604020202020204" pitchFamily="34" charset="0"/>
              </a:rPr>
              <a:t>Do we have a consensus/broad agreement about how we allocate resources?</a:t>
            </a:r>
          </a:p>
          <a:p>
            <a:endParaRPr lang="en-US" sz="1300" smtClean="0">
              <a:latin typeface="Arial" panose="020B0604020202020204" pitchFamily="34" charset="0"/>
              <a:ea typeface="ＭＳ Ｐゴシック" panose="020B0600070205080204" pitchFamily="34" charset="-128"/>
              <a:cs typeface="Arial" panose="020B0604020202020204" pitchFamily="34" charset="0"/>
            </a:endParaRPr>
          </a:p>
          <a:p>
            <a:r>
              <a:rPr lang="en-US" sz="1300" smtClean="0">
                <a:latin typeface="Arial" panose="020B0604020202020204" pitchFamily="34" charset="0"/>
                <a:ea typeface="ＭＳ Ｐゴシック" panose="020B0600070205080204" pitchFamily="34" charset="-128"/>
                <a:cs typeface="Arial" panose="020B0604020202020204" pitchFamily="34" charset="0"/>
              </a:rPr>
              <a:t>In our current system is the whole greater then the sum of it’s parts? How does this happen? Or if not, why not?</a:t>
            </a:r>
          </a:p>
          <a:p>
            <a:endParaRPr lang="en-US" sz="1300" smtClean="0">
              <a:latin typeface="Arial" panose="020B0604020202020204" pitchFamily="34" charset="0"/>
              <a:ea typeface="ＭＳ Ｐゴシック" panose="020B0600070205080204" pitchFamily="34" charset="-128"/>
              <a:cs typeface="Arial" panose="020B0604020202020204" pitchFamily="34" charset="0"/>
            </a:endParaRPr>
          </a:p>
          <a:p>
            <a:r>
              <a:rPr lang="en-US" sz="1300" smtClean="0">
                <a:latin typeface="Arial" panose="020B0604020202020204" pitchFamily="34" charset="0"/>
                <a:ea typeface="ＭＳ Ｐゴシック" panose="020B0600070205080204" pitchFamily="34" charset="-128"/>
                <a:cs typeface="Arial" panose="020B0604020202020204" pitchFamily="34" charset="0"/>
              </a:rPr>
              <a:t>Do we have agreement about what is working and what isn’t working? </a:t>
            </a:r>
          </a:p>
        </p:txBody>
      </p:sp>
      <p:sp>
        <p:nvSpPr>
          <p:cNvPr id="44036" name="Slide Number Placeholder 3"/>
          <p:cNvSpPr txBox="1">
            <a:spLocks noGrp="1"/>
          </p:cNvSpPr>
          <p:nvPr/>
        </p:nvSpPr>
        <p:spPr bwMode="auto">
          <a:xfrm>
            <a:off x="3900488" y="8831263"/>
            <a:ext cx="298132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r"/>
            <a:fld id="{C583BFAF-3582-4A54-B04A-62426D98E28B}" type="slidenum">
              <a:rPr lang="en-US" sz="1200">
                <a:solidFill>
                  <a:schemeClr val="tx1"/>
                </a:solidFill>
                <a:latin typeface="Comic Sans MS" panose="030F0702030302020204" pitchFamily="66" charset="0"/>
                <a:ea typeface="ＭＳ Ｐゴシック" panose="020B0600070205080204" pitchFamily="34" charset="-128"/>
              </a:rPr>
              <a:pPr algn="r"/>
              <a:t>9</a:t>
            </a:fld>
            <a:endParaRPr lang="en-US" sz="1200">
              <a:solidFill>
                <a:schemeClr val="tx1"/>
              </a:solidFill>
              <a:latin typeface="Comic Sans MS" panose="030F0702030302020204" pitchFamily="66" charset="0"/>
              <a:ea typeface="ＭＳ Ｐゴシック" panose="020B0600070205080204" pitchFamily="34" charset="-128"/>
            </a:endParaRPr>
          </a:p>
        </p:txBody>
      </p:sp>
    </p:spTree>
    <p:extLst>
      <p:ext uri="{BB962C8B-B14F-4D97-AF65-F5344CB8AC3E}">
        <p14:creationId xmlns:p14="http://schemas.microsoft.com/office/powerpoint/2010/main" val="41703277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9144000" cy="6858000"/>
            <a:chOff x="0" y="0"/>
            <a:chExt cx="5760" cy="4320"/>
          </a:xfrm>
        </p:grpSpPr>
        <p:sp>
          <p:nvSpPr>
            <p:cNvPr id="4" name="Rectangle 13"/>
            <p:cNvSpPr>
              <a:spLocks noChangeArrowheads="1"/>
            </p:cNvSpPr>
            <p:nvPr/>
          </p:nvSpPr>
          <p:spPr bwMode="auto">
            <a:xfrm>
              <a:off x="0" y="0"/>
              <a:ext cx="5760" cy="4320"/>
            </a:xfrm>
            <a:prstGeom prst="rect">
              <a:avLst/>
            </a:prstGeom>
            <a:solidFill>
              <a:srgbClr val="FEEDE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a:endParaRPr lang="en-US" altLang="en-US">
                <a:solidFill>
                  <a:schemeClr val="tx1"/>
                </a:solidFill>
              </a:endParaRPr>
            </a:p>
          </p:txBody>
        </p:sp>
        <p:sp>
          <p:nvSpPr>
            <p:cNvPr id="5" name="Rectangle 14"/>
            <p:cNvSpPr>
              <a:spLocks noChangeArrowheads="1"/>
            </p:cNvSpPr>
            <p:nvPr/>
          </p:nvSpPr>
          <p:spPr bwMode="auto">
            <a:xfrm>
              <a:off x="1248" y="1392"/>
              <a:ext cx="4512" cy="96"/>
            </a:xfrm>
            <a:prstGeom prst="rect">
              <a:avLst/>
            </a:prstGeom>
            <a:gradFill rotWithShape="0">
              <a:gsLst>
                <a:gs pos="0">
                  <a:srgbClr val="F17157"/>
                </a:gs>
                <a:gs pos="100000">
                  <a:srgbClr val="FAD0C8"/>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endParaRPr lang="en-US"/>
            </a:p>
          </p:txBody>
        </p:sp>
        <p:sp>
          <p:nvSpPr>
            <p:cNvPr id="6" name="Rectangle 15"/>
            <p:cNvSpPr>
              <a:spLocks noChangeArrowheads="1"/>
            </p:cNvSpPr>
            <p:nvPr/>
          </p:nvSpPr>
          <p:spPr bwMode="auto">
            <a:xfrm>
              <a:off x="0" y="0"/>
              <a:ext cx="1056" cy="4320"/>
            </a:xfrm>
            <a:prstGeom prst="rect">
              <a:avLst/>
            </a:prstGeom>
            <a:solidFill>
              <a:srgbClr val="F3D68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endParaRPr lang="en-US"/>
            </a:p>
          </p:txBody>
        </p:sp>
        <p:pic>
          <p:nvPicPr>
            <p:cNvPr id="7" name="Picture 16" descr="Color-ppt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 y="288"/>
              <a:ext cx="864" cy="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63500" dir="3187806" algn="ctr" rotWithShape="0">
                      <a:srgbClr val="A4A4A4">
                        <a:alpha val="50000"/>
                      </a:srgbClr>
                    </a:outerShdw>
                  </a:effectLst>
                </a14:hiddenEffects>
              </a:ext>
            </a:extLst>
          </p:spPr>
        </p:pic>
      </p:grpSp>
      <p:sp>
        <p:nvSpPr>
          <p:cNvPr id="8" name="Rectangle 17"/>
          <p:cNvSpPr>
            <a:spLocks noChangeArrowheads="1"/>
          </p:cNvSpPr>
          <p:nvPr userDrawn="1"/>
        </p:nvSpPr>
        <p:spPr bwMode="auto">
          <a:xfrm>
            <a:off x="1905000" y="6096000"/>
            <a:ext cx="7162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spcBef>
                <a:spcPts val="800"/>
              </a:spcBef>
            </a:pPr>
            <a:r>
              <a:rPr lang="en-US" altLang="en-US" sz="1100" b="1">
                <a:solidFill>
                  <a:srgbClr val="070C51"/>
                </a:solidFill>
              </a:rPr>
              <a:t>CALIFORNIA DEPARTMENT OF EDUCATION</a:t>
            </a:r>
            <a:br>
              <a:rPr lang="en-US" altLang="en-US" sz="1100" b="1">
                <a:solidFill>
                  <a:srgbClr val="070C51"/>
                </a:solidFill>
              </a:rPr>
            </a:br>
            <a:r>
              <a:rPr lang="en-US" altLang="en-US" sz="1100">
                <a:solidFill>
                  <a:srgbClr val="070C51"/>
                </a:solidFill>
              </a:rPr>
              <a:t>Tom Torlakson, State Superintendent of Public Instruction</a:t>
            </a:r>
            <a:endParaRPr lang="en-US" altLang="en-US" sz="1200" b="1">
              <a:solidFill>
                <a:schemeClr val="tx2"/>
              </a:solidFill>
            </a:endParaRPr>
          </a:p>
        </p:txBody>
      </p:sp>
      <p:sp>
        <p:nvSpPr>
          <p:cNvPr id="25607" name="Rectangle 7"/>
          <p:cNvSpPr>
            <a:spLocks noGrp="1" noChangeArrowheads="1"/>
          </p:cNvSpPr>
          <p:nvPr>
            <p:ph type="ctrTitle"/>
          </p:nvPr>
        </p:nvSpPr>
        <p:spPr>
          <a:xfrm>
            <a:off x="1981200" y="2760663"/>
            <a:ext cx="6781800" cy="2420937"/>
          </a:xfrm>
        </p:spPr>
        <p:txBody>
          <a:bodyPr/>
          <a:lstStyle>
            <a:lvl1pPr>
              <a:defRPr/>
            </a:lvl1pPr>
          </a:lstStyle>
          <a:p>
            <a:pPr lvl="0"/>
            <a:r>
              <a:rPr lang="en-US" noProof="0" smtClean="0"/>
              <a:t>Click to edit Master title style</a:t>
            </a:r>
          </a:p>
        </p:txBody>
      </p:sp>
    </p:spTree>
    <p:extLst>
      <p:ext uri="{BB962C8B-B14F-4D97-AF65-F5344CB8AC3E}">
        <p14:creationId xmlns:p14="http://schemas.microsoft.com/office/powerpoint/2010/main" val="1970139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4AD3BA4F-9B8C-4746-AB17-75DCDCF50FEE}" type="slidenum">
              <a:rPr lang="en-US" altLang="en-US"/>
              <a:pPr/>
              <a:t>‹#›</a:t>
            </a:fld>
            <a:endParaRPr lang="en-US" altLang="en-US"/>
          </a:p>
        </p:txBody>
      </p:sp>
    </p:spTree>
    <p:extLst>
      <p:ext uri="{BB962C8B-B14F-4D97-AF65-F5344CB8AC3E}">
        <p14:creationId xmlns:p14="http://schemas.microsoft.com/office/powerpoint/2010/main" val="2967813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609600"/>
            <a:ext cx="17145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609600"/>
            <a:ext cx="49911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5EDC0082-0ABA-41DD-82C9-9CC2DCCEE33B}" type="slidenum">
              <a:rPr lang="en-US" altLang="en-US"/>
              <a:pPr/>
              <a:t>‹#›</a:t>
            </a:fld>
            <a:endParaRPr lang="en-US" altLang="en-US"/>
          </a:p>
        </p:txBody>
      </p:sp>
    </p:spTree>
    <p:extLst>
      <p:ext uri="{BB962C8B-B14F-4D97-AF65-F5344CB8AC3E}">
        <p14:creationId xmlns:p14="http://schemas.microsoft.com/office/powerpoint/2010/main" val="3253000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1F83E657-2045-4B2A-9D0F-4A4D75924B44}" type="slidenum">
              <a:rPr lang="en-US" altLang="en-US"/>
              <a:pPr/>
              <a:t>‹#›</a:t>
            </a:fld>
            <a:endParaRPr lang="en-US" altLang="en-US"/>
          </a:p>
        </p:txBody>
      </p:sp>
    </p:spTree>
    <p:extLst>
      <p:ext uri="{BB962C8B-B14F-4D97-AF65-F5344CB8AC3E}">
        <p14:creationId xmlns:p14="http://schemas.microsoft.com/office/powerpoint/2010/main" val="94123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41332645-E4DB-4A3B-B507-D4D97AE2D3DD}" type="slidenum">
              <a:rPr lang="en-US" altLang="en-US"/>
              <a:pPr/>
              <a:t>‹#›</a:t>
            </a:fld>
            <a:endParaRPr lang="en-US" altLang="en-US"/>
          </a:p>
        </p:txBody>
      </p:sp>
    </p:spTree>
    <p:extLst>
      <p:ext uri="{BB962C8B-B14F-4D97-AF65-F5344CB8AC3E}">
        <p14:creationId xmlns:p14="http://schemas.microsoft.com/office/powerpoint/2010/main" val="3043616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102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016B513A-4E30-498E-BA9E-752CD33609AF}" type="slidenum">
              <a:rPr lang="en-US" altLang="en-US"/>
              <a:pPr/>
              <a:t>‹#›</a:t>
            </a:fld>
            <a:endParaRPr lang="en-US" altLang="en-US"/>
          </a:p>
        </p:txBody>
      </p:sp>
    </p:spTree>
    <p:extLst>
      <p:ext uri="{BB962C8B-B14F-4D97-AF65-F5344CB8AC3E}">
        <p14:creationId xmlns:p14="http://schemas.microsoft.com/office/powerpoint/2010/main" val="3245081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EF69243D-C68B-4D03-AFAE-5174537C358F}" type="slidenum">
              <a:rPr lang="en-US" altLang="en-US"/>
              <a:pPr/>
              <a:t>‹#›</a:t>
            </a:fld>
            <a:endParaRPr lang="en-US" altLang="en-US"/>
          </a:p>
        </p:txBody>
      </p:sp>
    </p:spTree>
    <p:extLst>
      <p:ext uri="{BB962C8B-B14F-4D97-AF65-F5344CB8AC3E}">
        <p14:creationId xmlns:p14="http://schemas.microsoft.com/office/powerpoint/2010/main" val="631619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B345B076-69B3-411B-9AA7-7781B576D083}" type="slidenum">
              <a:rPr lang="en-US" altLang="en-US"/>
              <a:pPr/>
              <a:t>‹#›</a:t>
            </a:fld>
            <a:endParaRPr lang="en-US" altLang="en-US"/>
          </a:p>
        </p:txBody>
      </p:sp>
    </p:spTree>
    <p:extLst>
      <p:ext uri="{BB962C8B-B14F-4D97-AF65-F5344CB8AC3E}">
        <p14:creationId xmlns:p14="http://schemas.microsoft.com/office/powerpoint/2010/main" val="4181477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BFF53FF4-752D-4331-9730-EAED47517D19}" type="slidenum">
              <a:rPr lang="en-US" altLang="en-US"/>
              <a:pPr/>
              <a:t>‹#›</a:t>
            </a:fld>
            <a:endParaRPr lang="en-US" altLang="en-US"/>
          </a:p>
        </p:txBody>
      </p:sp>
    </p:spTree>
    <p:extLst>
      <p:ext uri="{BB962C8B-B14F-4D97-AF65-F5344CB8AC3E}">
        <p14:creationId xmlns:p14="http://schemas.microsoft.com/office/powerpoint/2010/main" val="126039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AB7F6541-4D64-401F-826F-FD1C03A3A008}" type="slidenum">
              <a:rPr lang="en-US" altLang="en-US"/>
              <a:pPr/>
              <a:t>‹#›</a:t>
            </a:fld>
            <a:endParaRPr lang="en-US" altLang="en-US"/>
          </a:p>
        </p:txBody>
      </p:sp>
    </p:spTree>
    <p:extLst>
      <p:ext uri="{BB962C8B-B14F-4D97-AF65-F5344CB8AC3E}">
        <p14:creationId xmlns:p14="http://schemas.microsoft.com/office/powerpoint/2010/main" val="3253100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98879D39-A8DC-4B33-8B14-66B9D7640CCD}" type="slidenum">
              <a:rPr lang="en-US" altLang="en-US"/>
              <a:pPr/>
              <a:t>‹#›</a:t>
            </a:fld>
            <a:endParaRPr lang="en-US" altLang="en-US"/>
          </a:p>
        </p:txBody>
      </p:sp>
    </p:spTree>
    <p:extLst>
      <p:ext uri="{BB962C8B-B14F-4D97-AF65-F5344CB8AC3E}">
        <p14:creationId xmlns:p14="http://schemas.microsoft.com/office/powerpoint/2010/main" val="1260143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9144000" cy="6858000"/>
            <a:chOff x="0" y="0"/>
            <a:chExt cx="5760" cy="4320"/>
          </a:xfrm>
        </p:grpSpPr>
        <p:sp>
          <p:nvSpPr>
            <p:cNvPr id="1033" name="Rectangle 8"/>
            <p:cNvSpPr>
              <a:spLocks noChangeArrowheads="1"/>
            </p:cNvSpPr>
            <p:nvPr/>
          </p:nvSpPr>
          <p:spPr bwMode="auto">
            <a:xfrm>
              <a:off x="0" y="0"/>
              <a:ext cx="5760" cy="4320"/>
            </a:xfrm>
            <a:prstGeom prst="rect">
              <a:avLst/>
            </a:prstGeom>
            <a:solidFill>
              <a:srgbClr val="FEEDE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a:endParaRPr lang="en-US" altLang="en-US"/>
            </a:p>
          </p:txBody>
        </p:sp>
        <p:sp>
          <p:nvSpPr>
            <p:cNvPr id="1034" name="Rectangle 9"/>
            <p:cNvSpPr>
              <a:spLocks noChangeArrowheads="1"/>
            </p:cNvSpPr>
            <p:nvPr/>
          </p:nvSpPr>
          <p:spPr bwMode="auto">
            <a:xfrm>
              <a:off x="0" y="0"/>
              <a:ext cx="1056" cy="4320"/>
            </a:xfrm>
            <a:prstGeom prst="rect">
              <a:avLst/>
            </a:prstGeom>
            <a:solidFill>
              <a:srgbClr val="F3D68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endParaRPr lang="en-US"/>
            </a:p>
          </p:txBody>
        </p:sp>
        <p:pic>
          <p:nvPicPr>
            <p:cNvPr id="1035" name="Picture 10" descr="Color-ppt3"/>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 y="288"/>
              <a:ext cx="864"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11"/>
          <p:cNvSpPr>
            <a:spLocks noChangeArrowheads="1"/>
          </p:cNvSpPr>
          <p:nvPr userDrawn="1"/>
        </p:nvSpPr>
        <p:spPr bwMode="auto">
          <a:xfrm>
            <a:off x="76200" y="1752600"/>
            <a:ext cx="152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a:r>
              <a:rPr lang="en-US" altLang="en-US" sz="1000" b="1">
                <a:solidFill>
                  <a:srgbClr val="070C51"/>
                </a:solidFill>
              </a:rPr>
              <a:t>TOM TORLAKSON</a:t>
            </a:r>
            <a:br>
              <a:rPr lang="en-US" altLang="en-US" sz="1000" b="1">
                <a:solidFill>
                  <a:srgbClr val="070C51"/>
                </a:solidFill>
              </a:rPr>
            </a:br>
            <a:r>
              <a:rPr lang="en-US" altLang="en-US" sz="800">
                <a:solidFill>
                  <a:srgbClr val="070C51"/>
                </a:solidFill>
              </a:rPr>
              <a:t>State Superintendent </a:t>
            </a:r>
            <a:br>
              <a:rPr lang="en-US" altLang="en-US" sz="800">
                <a:solidFill>
                  <a:srgbClr val="070C51"/>
                </a:solidFill>
              </a:rPr>
            </a:br>
            <a:r>
              <a:rPr lang="en-US" altLang="en-US" sz="800">
                <a:solidFill>
                  <a:srgbClr val="070C51"/>
                </a:solidFill>
              </a:rPr>
              <a:t>of Public Instruction</a:t>
            </a:r>
            <a:endParaRPr lang="en-US" altLang="en-US" sz="4400">
              <a:solidFill>
                <a:schemeClr val="tx2"/>
              </a:solidFill>
              <a:latin typeface="Times" panose="02020603050405020304" pitchFamily="18" charset="0"/>
            </a:endParaRPr>
          </a:p>
        </p:txBody>
      </p:sp>
      <p:sp>
        <p:nvSpPr>
          <p:cNvPr id="1028" name="Rectangle 2"/>
          <p:cNvSpPr>
            <a:spLocks noGrp="1" noChangeArrowheads="1"/>
          </p:cNvSpPr>
          <p:nvPr>
            <p:ph type="title"/>
          </p:nvPr>
        </p:nvSpPr>
        <p:spPr bwMode="auto">
          <a:xfrm>
            <a:off x="1905000" y="609600"/>
            <a:ext cx="6858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1905000" y="1981200"/>
            <a:ext cx="6858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1905000" y="625475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pPr>
              <a:defRPr/>
            </a:pPr>
            <a:endParaRPr lang="en-US" altLang="en-US"/>
          </a:p>
        </p:txBody>
      </p:sp>
      <p:sp>
        <p:nvSpPr>
          <p:cNvPr id="3" name="Rectangle 5"/>
          <p:cNvSpPr>
            <a:spLocks noGrp="1" noChangeArrowheads="1"/>
          </p:cNvSpPr>
          <p:nvPr>
            <p:ph type="ftr" sz="quarter" idx="3"/>
          </p:nvPr>
        </p:nvSpPr>
        <p:spPr bwMode="auto">
          <a:xfrm>
            <a:off x="3806825" y="6254750"/>
            <a:ext cx="3051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7091363"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4473CD96-C5B3-4EDD-9228-F8F3A0FE87D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55"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californiacareers.info/"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dmilitzer@cde.ca.gov"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4294967295"/>
          </p:nvPr>
        </p:nvSpPr>
        <p:spPr>
          <a:xfrm>
            <a:off x="1905000" y="533400"/>
            <a:ext cx="6400800" cy="1447800"/>
          </a:xfrm>
        </p:spPr>
        <p:txBody>
          <a:bodyPr>
            <a:normAutofit fontScale="92500" lnSpcReduction="20000"/>
          </a:bodyPr>
          <a:lstStyle/>
          <a:p>
            <a:pPr marL="0" indent="0" algn="ctr">
              <a:lnSpc>
                <a:spcPct val="90000"/>
              </a:lnSpc>
              <a:buFontTx/>
              <a:buNone/>
              <a:defRPr/>
            </a:pPr>
            <a:r>
              <a:rPr lang="en-US" sz="2800" b="1" dirty="0" smtClean="0">
                <a:solidFill>
                  <a:schemeClr val="accent2"/>
                </a:solidFill>
                <a:latin typeface="+mj-lt"/>
              </a:rPr>
              <a:t>What Do Middle Graders </a:t>
            </a:r>
          </a:p>
          <a:p>
            <a:pPr marL="0" indent="0" algn="ctr">
              <a:lnSpc>
                <a:spcPct val="90000"/>
              </a:lnSpc>
              <a:buFontTx/>
              <a:buNone/>
              <a:defRPr/>
            </a:pPr>
            <a:r>
              <a:rPr lang="en-US" sz="2800" b="1" dirty="0" smtClean="0">
                <a:solidFill>
                  <a:schemeClr val="accent2"/>
                </a:solidFill>
                <a:latin typeface="+mj-lt"/>
              </a:rPr>
              <a:t>REALLY Need </a:t>
            </a:r>
          </a:p>
          <a:p>
            <a:pPr marL="0" indent="0" algn="ctr">
              <a:lnSpc>
                <a:spcPct val="90000"/>
              </a:lnSpc>
              <a:buFontTx/>
              <a:buNone/>
              <a:defRPr/>
            </a:pPr>
            <a:r>
              <a:rPr lang="en-US" sz="2800" b="1" dirty="0">
                <a:solidFill>
                  <a:schemeClr val="accent2"/>
                </a:solidFill>
                <a:latin typeface="+mj-lt"/>
              </a:rPr>
              <a:t>T</a:t>
            </a:r>
            <a:r>
              <a:rPr lang="en-US" sz="2800" b="1" dirty="0" smtClean="0">
                <a:solidFill>
                  <a:schemeClr val="accent2"/>
                </a:solidFill>
                <a:latin typeface="+mj-lt"/>
              </a:rPr>
              <a:t>o </a:t>
            </a:r>
            <a:r>
              <a:rPr lang="en-US" sz="2800" b="1" dirty="0">
                <a:solidFill>
                  <a:schemeClr val="accent2"/>
                </a:solidFill>
                <a:latin typeface="+mj-lt"/>
              </a:rPr>
              <a:t>B</a:t>
            </a:r>
            <a:r>
              <a:rPr lang="en-US" sz="2800" b="1" dirty="0" smtClean="0">
                <a:solidFill>
                  <a:schemeClr val="accent2"/>
                </a:solidFill>
                <a:latin typeface="+mj-lt"/>
              </a:rPr>
              <a:t>e </a:t>
            </a:r>
            <a:r>
              <a:rPr lang="en-US" sz="2800" b="1" dirty="0">
                <a:solidFill>
                  <a:schemeClr val="accent2"/>
                </a:solidFill>
                <a:latin typeface="+mj-lt"/>
              </a:rPr>
              <a:t>O</a:t>
            </a:r>
            <a:r>
              <a:rPr lang="en-US" sz="2800" b="1" dirty="0" smtClean="0">
                <a:solidFill>
                  <a:schemeClr val="accent2"/>
                </a:solidFill>
                <a:latin typeface="+mj-lt"/>
              </a:rPr>
              <a:t>n </a:t>
            </a:r>
            <a:r>
              <a:rPr lang="en-US" sz="2800" b="1" dirty="0">
                <a:solidFill>
                  <a:schemeClr val="accent2"/>
                </a:solidFill>
                <a:latin typeface="+mj-lt"/>
              </a:rPr>
              <a:t>T</a:t>
            </a:r>
            <a:r>
              <a:rPr lang="en-US" sz="2800" b="1" dirty="0" smtClean="0">
                <a:solidFill>
                  <a:schemeClr val="accent2"/>
                </a:solidFill>
                <a:latin typeface="+mj-lt"/>
              </a:rPr>
              <a:t>he Path to Career Readiness?</a:t>
            </a:r>
          </a:p>
          <a:p>
            <a:pPr marL="0" indent="0" algn="ctr">
              <a:lnSpc>
                <a:spcPct val="90000"/>
              </a:lnSpc>
              <a:buFontTx/>
              <a:buNone/>
              <a:defRPr/>
            </a:pPr>
            <a:endParaRPr lang="en-US" sz="2400" b="1" dirty="0" smtClean="0">
              <a:solidFill>
                <a:schemeClr val="tx2"/>
              </a:solidFill>
              <a:latin typeface="+mj-lt"/>
            </a:endParaRPr>
          </a:p>
          <a:p>
            <a:pPr marL="0" indent="0" algn="ctr">
              <a:lnSpc>
                <a:spcPct val="90000"/>
              </a:lnSpc>
              <a:buFontTx/>
              <a:buNone/>
              <a:defRPr/>
            </a:pPr>
            <a:endParaRPr lang="en-US" sz="2000" dirty="0" smtClean="0"/>
          </a:p>
          <a:p>
            <a:pPr marL="0" indent="0" algn="ctr">
              <a:lnSpc>
                <a:spcPct val="90000"/>
              </a:lnSpc>
              <a:buFontTx/>
              <a:buNone/>
              <a:defRPr/>
            </a:pPr>
            <a:endParaRPr lang="en-US" sz="2000" dirty="0"/>
          </a:p>
          <a:p>
            <a:pPr marL="0" indent="0" algn="ctr">
              <a:lnSpc>
                <a:spcPct val="90000"/>
              </a:lnSpc>
              <a:buFontTx/>
              <a:buNone/>
              <a:defRPr/>
            </a:pPr>
            <a:endParaRPr lang="en-US" sz="2000" dirty="0"/>
          </a:p>
          <a:p>
            <a:pPr marL="0" indent="0" algn="ctr">
              <a:lnSpc>
                <a:spcPct val="90000"/>
              </a:lnSpc>
              <a:buFontTx/>
              <a:buNone/>
              <a:defRPr/>
            </a:pPr>
            <a:endParaRPr lang="en-US" sz="2000" dirty="0"/>
          </a:p>
        </p:txBody>
      </p:sp>
      <p:sp>
        <p:nvSpPr>
          <p:cNvPr id="2" name="Rectangle 1"/>
          <p:cNvSpPr>
            <a:spLocks noChangeArrowheads="1"/>
          </p:cNvSpPr>
          <p:nvPr/>
        </p:nvSpPr>
        <p:spPr bwMode="auto">
          <a:xfrm>
            <a:off x="2743200" y="2514600"/>
            <a:ext cx="4876800" cy="329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a:lnSpc>
                <a:spcPct val="90000"/>
              </a:lnSpc>
              <a:spcBef>
                <a:spcPct val="20000"/>
              </a:spcBef>
            </a:pPr>
            <a:r>
              <a:rPr lang="en-US" sz="2800" b="1">
                <a:solidFill>
                  <a:srgbClr val="000000"/>
                </a:solidFill>
              </a:rPr>
              <a:t>Educating for Careers </a:t>
            </a:r>
            <a:endParaRPr lang="en-US" sz="1400">
              <a:solidFill>
                <a:srgbClr val="000000"/>
              </a:solidFill>
            </a:endParaRPr>
          </a:p>
          <a:p>
            <a:pPr algn="ctr">
              <a:lnSpc>
                <a:spcPct val="90000"/>
              </a:lnSpc>
              <a:spcBef>
                <a:spcPct val="20000"/>
              </a:spcBef>
            </a:pPr>
            <a:endParaRPr lang="en-US" sz="1400">
              <a:solidFill>
                <a:srgbClr val="000000"/>
              </a:solidFill>
            </a:endParaRPr>
          </a:p>
          <a:p>
            <a:pPr algn="ctr">
              <a:lnSpc>
                <a:spcPct val="90000"/>
              </a:lnSpc>
              <a:spcBef>
                <a:spcPct val="20000"/>
              </a:spcBef>
            </a:pPr>
            <a:r>
              <a:rPr lang="en-US" sz="1400">
                <a:solidFill>
                  <a:srgbClr val="000000"/>
                </a:solidFill>
              </a:rPr>
              <a:t>March 3, 2014</a:t>
            </a:r>
          </a:p>
          <a:p>
            <a:pPr algn="ctr">
              <a:lnSpc>
                <a:spcPct val="90000"/>
              </a:lnSpc>
              <a:spcBef>
                <a:spcPct val="20000"/>
              </a:spcBef>
            </a:pPr>
            <a:endParaRPr lang="en-US" sz="1400">
              <a:solidFill>
                <a:srgbClr val="000000"/>
              </a:solidFill>
            </a:endParaRPr>
          </a:p>
          <a:p>
            <a:pPr algn="ctr">
              <a:lnSpc>
                <a:spcPct val="90000"/>
              </a:lnSpc>
              <a:spcBef>
                <a:spcPct val="20000"/>
              </a:spcBef>
            </a:pPr>
            <a:r>
              <a:rPr lang="en-US" sz="1400">
                <a:solidFill>
                  <a:srgbClr val="000000"/>
                </a:solidFill>
              </a:rPr>
              <a:t>Rebecca Dedmond, </a:t>
            </a:r>
          </a:p>
          <a:p>
            <a:pPr algn="ctr">
              <a:lnSpc>
                <a:spcPct val="90000"/>
              </a:lnSpc>
              <a:spcBef>
                <a:spcPct val="20000"/>
              </a:spcBef>
            </a:pPr>
            <a:r>
              <a:rPr lang="en-US" sz="1400">
                <a:solidFill>
                  <a:srgbClr val="000000"/>
                </a:solidFill>
              </a:rPr>
              <a:t>George Washington University &amp;</a:t>
            </a:r>
          </a:p>
          <a:p>
            <a:pPr algn="ctr">
              <a:lnSpc>
                <a:spcPct val="90000"/>
              </a:lnSpc>
              <a:spcBef>
                <a:spcPct val="20000"/>
              </a:spcBef>
            </a:pPr>
            <a:r>
              <a:rPr lang="en-US" sz="1400">
                <a:solidFill>
                  <a:srgbClr val="000000"/>
                </a:solidFill>
              </a:rPr>
              <a:t>The Freshmen Transition Initiative</a:t>
            </a:r>
          </a:p>
          <a:p>
            <a:pPr algn="ctr">
              <a:lnSpc>
                <a:spcPct val="90000"/>
              </a:lnSpc>
              <a:spcBef>
                <a:spcPct val="20000"/>
              </a:spcBef>
            </a:pPr>
            <a:endParaRPr lang="en-US" sz="1400">
              <a:solidFill>
                <a:srgbClr val="000000"/>
              </a:solidFill>
            </a:endParaRPr>
          </a:p>
          <a:p>
            <a:pPr algn="ctr">
              <a:lnSpc>
                <a:spcPct val="90000"/>
              </a:lnSpc>
              <a:spcBef>
                <a:spcPct val="20000"/>
              </a:spcBef>
            </a:pPr>
            <a:r>
              <a:rPr lang="en-US" sz="1400">
                <a:solidFill>
                  <a:srgbClr val="000000"/>
                </a:solidFill>
              </a:rPr>
              <a:t>David Militzer </a:t>
            </a:r>
          </a:p>
          <a:p>
            <a:pPr algn="ctr">
              <a:lnSpc>
                <a:spcPct val="90000"/>
              </a:lnSpc>
              <a:spcBef>
                <a:spcPct val="20000"/>
              </a:spcBef>
            </a:pPr>
            <a:r>
              <a:rPr lang="en-US" sz="1400">
                <a:solidFill>
                  <a:srgbClr val="000000"/>
                </a:solidFill>
              </a:rPr>
              <a:t>Education Programs Consultant  </a:t>
            </a:r>
          </a:p>
          <a:p>
            <a:pPr algn="ctr">
              <a:lnSpc>
                <a:spcPct val="90000"/>
              </a:lnSpc>
              <a:spcBef>
                <a:spcPct val="20000"/>
              </a:spcBef>
            </a:pPr>
            <a:r>
              <a:rPr lang="en-US" sz="1400">
                <a:solidFill>
                  <a:srgbClr val="000000"/>
                </a:solidFill>
              </a:rPr>
              <a:t>High School Initiatives and Initiatives Office</a:t>
            </a:r>
          </a:p>
          <a:p>
            <a:pPr algn="ctr">
              <a:lnSpc>
                <a:spcPct val="90000"/>
              </a:lnSpc>
              <a:spcBef>
                <a:spcPct val="20000"/>
              </a:spcBef>
            </a:pPr>
            <a:r>
              <a:rPr lang="en-US" sz="1400">
                <a:solidFill>
                  <a:srgbClr val="000000"/>
                </a:solidFill>
              </a:rPr>
              <a:t>California Department of Education </a:t>
            </a:r>
          </a:p>
          <a:p>
            <a:pPr algn="ctr">
              <a:lnSpc>
                <a:spcPct val="90000"/>
              </a:lnSpc>
              <a:spcBef>
                <a:spcPct val="20000"/>
              </a:spcBef>
            </a:pPr>
            <a:r>
              <a:rPr lang="en-US" sz="1200">
                <a:solidFill>
                  <a:srgbClr val="000000"/>
                </a:solidFill>
              </a:rPr>
              <a:t>.</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xfrm>
            <a:off x="1676400" y="457200"/>
            <a:ext cx="7467600" cy="838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600" b="1" smtClean="0">
                <a:solidFill>
                  <a:srgbClr val="000099"/>
                </a:solidFill>
                <a:ea typeface="ＭＳ Ｐゴシック" panose="020B0600070205080204" pitchFamily="34" charset="-128"/>
              </a:rPr>
              <a:t>Current K-12 Reform Efforts</a:t>
            </a:r>
          </a:p>
        </p:txBody>
      </p:sp>
      <p:sp>
        <p:nvSpPr>
          <p:cNvPr id="4099" name="Content Placeholder 2"/>
          <p:cNvSpPr>
            <a:spLocks/>
          </p:cNvSpPr>
          <p:nvPr/>
        </p:nvSpPr>
        <p:spPr bwMode="auto">
          <a:xfrm>
            <a:off x="2362200" y="1524000"/>
            <a:ext cx="6477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defRPr/>
            </a:pPr>
            <a:endParaRPr lang="en-US" sz="3200" dirty="0">
              <a:solidFill>
                <a:srgbClr val="000000"/>
              </a:solidFill>
              <a:latin typeface="Arial" charset="0"/>
              <a:cs typeface="Arial" charset="0"/>
            </a:endParaRPr>
          </a:p>
          <a:p>
            <a:pPr marL="342900" indent="-342900">
              <a:spcBef>
                <a:spcPct val="20000"/>
              </a:spcBef>
              <a:buFont typeface="Arial" charset="0"/>
              <a:buChar char="•"/>
              <a:defRPr/>
            </a:pPr>
            <a:r>
              <a:rPr lang="en-US" sz="3200" b="1" dirty="0">
                <a:solidFill>
                  <a:srgbClr val="000000"/>
                </a:solidFill>
                <a:latin typeface="Arial" charset="0"/>
                <a:cs typeface="Arial" charset="0"/>
              </a:rPr>
              <a:t>Common Core</a:t>
            </a:r>
          </a:p>
          <a:p>
            <a:pPr marL="342900" indent="-342900">
              <a:spcBef>
                <a:spcPct val="20000"/>
              </a:spcBef>
              <a:buFont typeface="Arial" charset="0"/>
              <a:buChar char="•"/>
              <a:defRPr/>
            </a:pPr>
            <a:r>
              <a:rPr lang="en-US" sz="3200" b="1" dirty="0">
                <a:solidFill>
                  <a:srgbClr val="000000"/>
                </a:solidFill>
                <a:latin typeface="Arial" charset="0"/>
                <a:cs typeface="Arial" charset="0"/>
              </a:rPr>
              <a:t>Broadened Assessments</a:t>
            </a:r>
          </a:p>
          <a:p>
            <a:pPr marL="342900" indent="-342900">
              <a:spcBef>
                <a:spcPct val="20000"/>
              </a:spcBef>
              <a:buFont typeface="Arial" charset="0"/>
              <a:buChar char="•"/>
              <a:defRPr/>
            </a:pPr>
            <a:r>
              <a:rPr lang="en-US" sz="3200" b="1" dirty="0">
                <a:solidFill>
                  <a:srgbClr val="000000"/>
                </a:solidFill>
                <a:latin typeface="Arial" charset="0"/>
                <a:cs typeface="Arial" charset="0"/>
              </a:rPr>
              <a:t>Funding Equity</a:t>
            </a:r>
          </a:p>
          <a:p>
            <a:pPr marL="342900" indent="-342900">
              <a:spcBef>
                <a:spcPct val="20000"/>
              </a:spcBef>
              <a:buFont typeface="Arial" charset="0"/>
              <a:buChar char="•"/>
              <a:defRPr/>
            </a:pPr>
            <a:r>
              <a:rPr lang="en-US" sz="3200" b="1" dirty="0">
                <a:solidFill>
                  <a:srgbClr val="000000"/>
                </a:solidFill>
                <a:latin typeface="Arial" charset="0"/>
                <a:cs typeface="Arial" charset="0"/>
              </a:rPr>
              <a:t>Funding Flexibility</a:t>
            </a:r>
          </a:p>
          <a:p>
            <a:pPr marL="342900" indent="-342900">
              <a:spcBef>
                <a:spcPct val="20000"/>
              </a:spcBef>
              <a:buFont typeface="Arial" charset="0"/>
              <a:buChar char="•"/>
              <a:defRPr/>
            </a:pPr>
            <a:r>
              <a:rPr lang="en-US" sz="3200" b="1" dirty="0">
                <a:solidFill>
                  <a:srgbClr val="000000"/>
                </a:solidFill>
                <a:latin typeface="Arial" charset="0"/>
                <a:cs typeface="Arial" charset="0"/>
              </a:rPr>
              <a:t>Career and College Ready </a:t>
            </a:r>
          </a:p>
          <a:p>
            <a:pPr>
              <a:spcBef>
                <a:spcPct val="20000"/>
              </a:spcBef>
              <a:defRPr/>
            </a:pPr>
            <a:endParaRPr lang="en-US" sz="2000" dirty="0">
              <a:solidFill>
                <a:srgbClr val="000000"/>
              </a:solidFill>
              <a:latin typeface="Arial" charset="0"/>
              <a:cs typeface="Arial" charset="0"/>
            </a:endParaRPr>
          </a:p>
          <a:p>
            <a:pPr lvl="2">
              <a:spcBef>
                <a:spcPct val="20000"/>
              </a:spcBef>
              <a:defRPr/>
            </a:pPr>
            <a:endParaRPr lang="en-US" sz="2800" dirty="0">
              <a:solidFill>
                <a:srgbClr val="000000"/>
              </a:solidFill>
              <a:latin typeface="Arial" charset="0"/>
              <a:cs typeface="Arial" charset="0"/>
            </a:endParaRPr>
          </a:p>
          <a:p>
            <a:pPr marL="342900" indent="-342900" algn="r">
              <a:defRPr/>
            </a:pPr>
            <a:endParaRPr lang="en-US" sz="2000" i="1" dirty="0">
              <a:latin typeface="Arial" charset="0"/>
              <a:cs typeface="Arial" charset="0"/>
            </a:endParaRPr>
          </a:p>
          <a:p>
            <a:pPr algn="r">
              <a:defRPr/>
            </a:pPr>
            <a:endParaRPr lang="en-US" sz="2000" dirty="0">
              <a:solidFill>
                <a:schemeClr val="accent2"/>
              </a:solidFill>
              <a:latin typeface="Arial" charset="0"/>
              <a:cs typeface="Arial" charset="0"/>
            </a:endParaRPr>
          </a:p>
          <a:p>
            <a:pPr marL="342900" indent="-342900">
              <a:spcBef>
                <a:spcPct val="20000"/>
              </a:spcBef>
              <a:defRPr/>
            </a:pPr>
            <a:endParaRPr lang="en-US" sz="3200" dirty="0">
              <a:latin typeface="Arial" charset="0"/>
              <a:cs typeface="Arial" charset="0"/>
            </a:endParaRPr>
          </a:p>
          <a:p>
            <a:pPr marL="342900" indent="-342900">
              <a:spcBef>
                <a:spcPct val="20000"/>
              </a:spcBef>
              <a:defRPr/>
            </a:pPr>
            <a:endParaRPr lang="en-US" sz="3200" dirty="0">
              <a:latin typeface="Times New Roman" pitchFamily="18" charset="0"/>
            </a:endParaRPr>
          </a:p>
          <a:p>
            <a:pPr marL="342900" indent="-342900">
              <a:spcBef>
                <a:spcPct val="20000"/>
              </a:spcBef>
              <a:defRPr/>
            </a:pPr>
            <a:endParaRPr lang="en-US" sz="3200" dirty="0">
              <a:latin typeface="Times New Roman" pitchFamily="18" charset="0"/>
            </a:endParaRPr>
          </a:p>
          <a:p>
            <a:pPr marL="342900" indent="-342900">
              <a:spcBef>
                <a:spcPct val="20000"/>
              </a:spcBef>
              <a:defRPr/>
            </a:pPr>
            <a:endParaRPr lang="en-US" sz="3200" dirty="0">
              <a:latin typeface="Times New Roman" pitchFamily="18" charset="0"/>
            </a:endParaRPr>
          </a:p>
          <a:p>
            <a:pPr marL="342900" indent="-342900">
              <a:spcBef>
                <a:spcPct val="20000"/>
              </a:spcBef>
              <a:defRPr/>
            </a:pPr>
            <a:endParaRPr lang="en-US" sz="3200" dirty="0">
              <a:latin typeface="Times New Roman" pitchFamily="18"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905000" y="533400"/>
            <a:ext cx="6858000" cy="1143000"/>
          </a:xfrm>
        </p:spPr>
        <p:txBody>
          <a:bodyPr/>
          <a:lstStyle/>
          <a:p>
            <a:r>
              <a:rPr lang="en-US" sz="3200" b="1" smtClean="0">
                <a:solidFill>
                  <a:srgbClr val="000099"/>
                </a:solidFill>
              </a:rPr>
              <a:t>Using Effective Policies to “Drive” Reform </a:t>
            </a:r>
            <a:r>
              <a:rPr lang="en-US" smtClean="0"/>
              <a:t/>
            </a:r>
            <a:br>
              <a:rPr lang="en-US" smtClean="0"/>
            </a:br>
            <a:endParaRPr lang="en-US" sz="1800" smtClean="0"/>
          </a:p>
        </p:txBody>
      </p:sp>
      <p:sp>
        <p:nvSpPr>
          <p:cNvPr id="6147" name="Content Placeholder 2"/>
          <p:cNvSpPr>
            <a:spLocks noGrp="1"/>
          </p:cNvSpPr>
          <p:nvPr>
            <p:ph idx="1"/>
          </p:nvPr>
        </p:nvSpPr>
        <p:spPr>
          <a:xfrm>
            <a:off x="1905000" y="1981200"/>
            <a:ext cx="6858000" cy="4038600"/>
          </a:xfrm>
        </p:spPr>
        <p:txBody>
          <a:bodyPr/>
          <a:lstStyle/>
          <a:p>
            <a:pPr marL="0" indent="0" algn="ctr">
              <a:buFontTx/>
              <a:buNone/>
              <a:defRPr/>
            </a:pPr>
            <a:r>
              <a:rPr lang="en-US" sz="4000" dirty="0" smtClean="0"/>
              <a:t>Good Drivers </a:t>
            </a:r>
          </a:p>
          <a:p>
            <a:pPr marL="0" indent="0" algn="ctr">
              <a:buFontTx/>
              <a:buNone/>
              <a:defRPr/>
            </a:pPr>
            <a:endParaRPr lang="en-US" dirty="0" smtClean="0"/>
          </a:p>
          <a:p>
            <a:pPr>
              <a:defRPr/>
            </a:pPr>
            <a:r>
              <a:rPr lang="en-US" dirty="0" smtClean="0"/>
              <a:t>Capacity Building </a:t>
            </a:r>
          </a:p>
          <a:p>
            <a:pPr>
              <a:defRPr/>
            </a:pPr>
            <a:r>
              <a:rPr lang="en-US" dirty="0" smtClean="0"/>
              <a:t>Group Work</a:t>
            </a:r>
          </a:p>
          <a:p>
            <a:pPr>
              <a:defRPr/>
            </a:pPr>
            <a:r>
              <a:rPr lang="en-US" dirty="0" smtClean="0"/>
              <a:t>Instruction</a:t>
            </a:r>
          </a:p>
          <a:p>
            <a:pPr>
              <a:defRPr/>
            </a:pPr>
            <a:r>
              <a:rPr lang="en-US" dirty="0" smtClean="0"/>
              <a:t>Systems Solution</a:t>
            </a:r>
          </a:p>
          <a:p>
            <a:pPr marL="0" indent="0">
              <a:buFontTx/>
              <a:buNone/>
              <a:defRPr/>
            </a:pPr>
            <a:r>
              <a:rPr lang="en-US" sz="1600" dirty="0"/>
              <a:t>	</a:t>
            </a:r>
            <a:r>
              <a:rPr lang="en-US" sz="1600" dirty="0" smtClean="0"/>
              <a:t>				Michael </a:t>
            </a:r>
            <a:r>
              <a:rPr lang="en-US" sz="1600" dirty="0" err="1" smtClean="0"/>
              <a:t>Fullan</a:t>
            </a:r>
            <a:endParaRPr lang="en-US" sz="1600" dirty="0" smtClean="0"/>
          </a:p>
          <a:p>
            <a:pPr marL="0" indent="0">
              <a:buFontTx/>
              <a:buNone/>
              <a:defRPr/>
            </a:pP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676400" y="533400"/>
            <a:ext cx="6858000" cy="1143000"/>
          </a:xfrm>
        </p:spPr>
        <p:txBody>
          <a:bodyPr/>
          <a:lstStyle/>
          <a:p>
            <a:r>
              <a:rPr lang="en-US" b="1" smtClean="0"/>
              <a:t>Good Drivers</a:t>
            </a:r>
          </a:p>
        </p:txBody>
      </p:sp>
      <p:sp>
        <p:nvSpPr>
          <p:cNvPr id="5123" name="Content Placeholder 2"/>
          <p:cNvSpPr>
            <a:spLocks noGrp="1"/>
          </p:cNvSpPr>
          <p:nvPr>
            <p:ph idx="1"/>
          </p:nvPr>
        </p:nvSpPr>
        <p:spPr/>
        <p:txBody>
          <a:bodyPr/>
          <a:lstStyle/>
          <a:p>
            <a:pPr>
              <a:defRPr/>
            </a:pPr>
            <a:endParaRPr lang="en-US" dirty="0" smtClean="0"/>
          </a:p>
          <a:p>
            <a:pPr>
              <a:defRPr/>
            </a:pPr>
            <a:r>
              <a:rPr lang="en-US" dirty="0" smtClean="0"/>
              <a:t>Cause Whole System Improvement</a:t>
            </a:r>
          </a:p>
          <a:p>
            <a:pPr>
              <a:defRPr/>
            </a:pPr>
            <a:r>
              <a:rPr lang="en-US" dirty="0" smtClean="0"/>
              <a:t>Are Measureable in Practice and Results</a:t>
            </a:r>
          </a:p>
          <a:p>
            <a:pPr>
              <a:defRPr/>
            </a:pPr>
            <a:r>
              <a:rPr lang="en-US" dirty="0" smtClean="0"/>
              <a:t>Clear Case Can Be Made</a:t>
            </a:r>
          </a:p>
          <a:p>
            <a:pPr marL="0" indent="0">
              <a:buFontTx/>
              <a:buNone/>
              <a:defRPr/>
            </a:pPr>
            <a:endParaRPr lang="en-US" sz="1600" dirty="0"/>
          </a:p>
          <a:p>
            <a:pPr marL="0" indent="0">
              <a:buFontTx/>
              <a:buNone/>
              <a:defRPr/>
            </a:pPr>
            <a:r>
              <a:rPr lang="en-US" sz="1600" dirty="0" smtClean="0"/>
              <a:t>					Michael </a:t>
            </a:r>
            <a:r>
              <a:rPr lang="en-US" sz="1600" dirty="0" err="1" smtClean="0"/>
              <a:t>Fullan</a:t>
            </a:r>
            <a:endParaRPr lang="en-US" sz="16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p:cNvSpPr txBox="1">
            <a:spLocks noChangeArrowheads="1"/>
          </p:cNvSpPr>
          <p:nvPr/>
        </p:nvSpPr>
        <p:spPr bwMode="auto">
          <a:xfrm flipH="1">
            <a:off x="3175" y="152400"/>
            <a:ext cx="91408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1" hangingPunct="1">
              <a:spcBef>
                <a:spcPct val="50000"/>
              </a:spcBef>
              <a:spcAft>
                <a:spcPct val="50000"/>
              </a:spcAft>
            </a:pPr>
            <a:r>
              <a:rPr lang="en-US" sz="2400">
                <a:solidFill>
                  <a:schemeClr val="bg1"/>
                </a:solidFill>
                <a:latin typeface="Verdana" panose="020B0604030504040204" pitchFamily="34" charset="0"/>
              </a:rPr>
              <a:t>.</a:t>
            </a:r>
            <a:endParaRPr lang="en-US" sz="2800">
              <a:solidFill>
                <a:schemeClr val="tx1"/>
              </a:solidFill>
              <a:latin typeface="Verdana" panose="020B060403050404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609600"/>
            <a:ext cx="7058025"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886200"/>
            <a:ext cx="7223125"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42" fill="hold" nodeType="click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barn(out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3">
            <a:extLst>
              <a:ext uri="{28A0092B-C50C-407E-A947-70E740481C1C}">
                <a14:useLocalDpi xmlns:a14="http://schemas.microsoft.com/office/drawing/2010/main" val="0"/>
              </a:ext>
            </a:extLst>
          </a:blip>
          <a:srcRect l="19885" t="9599" r="16229" b="15086"/>
          <a:stretch>
            <a:fillRect/>
          </a:stretch>
        </p:blipFill>
        <p:spPr bwMode="auto">
          <a:xfrm>
            <a:off x="1755775" y="838200"/>
            <a:ext cx="7232650"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00200" y="1905000"/>
            <a:ext cx="7315200" cy="4178300"/>
          </a:xfrm>
        </p:spPr>
        <p:txBody>
          <a:bodyPr>
            <a:normAutofit lnSpcReduction="10000"/>
          </a:bodyPr>
          <a:lstStyle/>
          <a:p>
            <a:pPr lvl="1">
              <a:spcBef>
                <a:spcPts val="0"/>
              </a:spcBef>
              <a:spcAft>
                <a:spcPts val="1200"/>
              </a:spcAft>
              <a:buSzPct val="85000"/>
              <a:buFont typeface="Wingdings" pitchFamily="2" charset="2"/>
              <a:buChar char="§"/>
              <a:defRPr/>
            </a:pPr>
            <a:r>
              <a:rPr lang="en-US" sz="2400" dirty="0" smtClean="0"/>
              <a:t>Adapted from the National Career Technical Common Core</a:t>
            </a:r>
          </a:p>
          <a:p>
            <a:pPr lvl="1">
              <a:spcBef>
                <a:spcPts val="0"/>
              </a:spcBef>
              <a:spcAft>
                <a:spcPts val="1200"/>
              </a:spcAft>
              <a:buSzPct val="85000"/>
              <a:buFont typeface="Wingdings" pitchFamily="2" charset="2"/>
              <a:buChar char="§"/>
              <a:defRPr/>
            </a:pPr>
            <a:r>
              <a:rPr lang="en-US" sz="2400" dirty="0" smtClean="0"/>
              <a:t>Align with Skills for the 21</a:t>
            </a:r>
            <a:r>
              <a:rPr lang="en-US" sz="2400" baseline="30000" dirty="0" smtClean="0"/>
              <a:t>st</a:t>
            </a:r>
            <a:r>
              <a:rPr lang="en-US" sz="2400" dirty="0" smtClean="0"/>
              <a:t> Century</a:t>
            </a:r>
          </a:p>
          <a:p>
            <a:pPr lvl="1">
              <a:spcBef>
                <a:spcPts val="0"/>
              </a:spcBef>
              <a:spcAft>
                <a:spcPts val="1200"/>
              </a:spcAft>
              <a:buSzPct val="85000"/>
              <a:buFont typeface="Wingdings" pitchFamily="2" charset="2"/>
              <a:buChar char="§"/>
              <a:defRPr/>
            </a:pPr>
            <a:r>
              <a:rPr lang="en-US" sz="2400" dirty="0" smtClean="0"/>
              <a:t>Describe </a:t>
            </a:r>
            <a:r>
              <a:rPr lang="en-US" sz="2400" dirty="0"/>
              <a:t>the fundamental knowledge and skills needed to be ready for careers AND </a:t>
            </a:r>
            <a:r>
              <a:rPr lang="en-US" sz="2400" dirty="0" smtClean="0"/>
              <a:t>college</a:t>
            </a:r>
          </a:p>
          <a:p>
            <a:pPr lvl="1">
              <a:spcBef>
                <a:spcPts val="0"/>
              </a:spcBef>
              <a:spcAft>
                <a:spcPts val="1200"/>
              </a:spcAft>
              <a:buSzPct val="85000"/>
              <a:buFont typeface="Wingdings" pitchFamily="2" charset="2"/>
              <a:buChar char="§"/>
              <a:defRPr/>
            </a:pPr>
            <a:r>
              <a:rPr lang="en-US" sz="2400" dirty="0" smtClean="0"/>
              <a:t>Adapted from the National Common Career Technical Core</a:t>
            </a:r>
          </a:p>
          <a:p>
            <a:pPr lvl="1">
              <a:spcBef>
                <a:spcPts val="0"/>
              </a:spcBef>
              <a:spcAft>
                <a:spcPts val="1200"/>
              </a:spcAft>
              <a:buSzPct val="85000"/>
              <a:buFont typeface="Wingdings" pitchFamily="2" charset="2"/>
              <a:buChar char="§"/>
              <a:defRPr/>
            </a:pPr>
            <a:r>
              <a:rPr lang="en-US" sz="2400" dirty="0" smtClean="0"/>
              <a:t>Not </a:t>
            </a:r>
            <a:r>
              <a:rPr lang="en-US" sz="2400" dirty="0"/>
              <a:t>exclusive to a career pathway, CTE program of study, a particular discipline, or grade </a:t>
            </a:r>
            <a:r>
              <a:rPr lang="en-US" sz="2400" dirty="0" smtClean="0"/>
              <a:t>level</a:t>
            </a:r>
            <a:endParaRPr lang="en-US" sz="2400" dirty="0"/>
          </a:p>
          <a:p>
            <a:pPr>
              <a:defRPr/>
            </a:pPr>
            <a:endParaRPr lang="en-US" sz="2800" dirty="0" smtClean="0"/>
          </a:p>
          <a:p>
            <a:pPr>
              <a:defRPr/>
            </a:pPr>
            <a:endParaRPr lang="en-US" dirty="0"/>
          </a:p>
        </p:txBody>
      </p:sp>
      <p:sp>
        <p:nvSpPr>
          <p:cNvPr id="17411" name="Slide Number Placeholder 2"/>
          <p:cNvSpPr>
            <a:spLocks noGrp="1"/>
          </p:cNvSpPr>
          <p:nvPr>
            <p:ph type="sldNum" sz="quarter" idx="12"/>
          </p:nvPr>
        </p:nvSpPr>
        <p:spPr>
          <a:noFill/>
        </p:spPr>
        <p:txBody>
          <a:bodyP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fld id="{70D5CF30-C656-4601-B83C-B17A3CD6C1CA}" type="slidenum">
              <a:rPr lang="en-US" sz="1400">
                <a:solidFill>
                  <a:schemeClr val="tx1"/>
                </a:solidFill>
              </a:rPr>
              <a:pPr/>
              <a:t>15</a:t>
            </a:fld>
            <a:endParaRPr lang="en-US" sz="1400">
              <a:solidFill>
                <a:schemeClr val="tx1"/>
              </a:solidFill>
            </a:endParaRPr>
          </a:p>
        </p:txBody>
      </p:sp>
      <p:sp>
        <p:nvSpPr>
          <p:cNvPr id="17412" name="Title 3"/>
          <p:cNvSpPr>
            <a:spLocks noGrp="1"/>
          </p:cNvSpPr>
          <p:nvPr>
            <p:ph type="title"/>
          </p:nvPr>
        </p:nvSpPr>
        <p:spPr>
          <a:xfrm>
            <a:off x="1905000" y="457200"/>
            <a:ext cx="6858000" cy="1143000"/>
          </a:xfrm>
        </p:spPr>
        <p:txBody>
          <a:bodyPr/>
          <a:lstStyle/>
          <a:p>
            <a:r>
              <a:rPr lang="en-US" sz="4000" smtClean="0">
                <a:solidFill>
                  <a:srgbClr val="000054"/>
                </a:solidFill>
                <a:ea typeface="ＭＳ Ｐゴシック" panose="020B0600070205080204" pitchFamily="34" charset="-128"/>
              </a:rPr>
              <a:t>Standards for</a:t>
            </a:r>
            <a:br>
              <a:rPr lang="en-US" sz="4000" smtClean="0">
                <a:solidFill>
                  <a:srgbClr val="000054"/>
                </a:solidFill>
                <a:ea typeface="ＭＳ Ｐゴシック" panose="020B0600070205080204" pitchFamily="34" charset="-128"/>
              </a:rPr>
            </a:br>
            <a:r>
              <a:rPr lang="en-US" sz="4000" smtClean="0">
                <a:solidFill>
                  <a:srgbClr val="000054"/>
                </a:solidFill>
                <a:ea typeface="ＭＳ Ｐゴシック" panose="020B0600070205080204" pitchFamily="34" charset="-128"/>
              </a:rPr>
              <a:t>Career Ready Practice</a:t>
            </a:r>
          </a:p>
        </p:txBody>
      </p:sp>
      <p:sp>
        <p:nvSpPr>
          <p:cNvPr id="17413" name="Line 4"/>
          <p:cNvSpPr>
            <a:spLocks noChangeShapeType="1"/>
          </p:cNvSpPr>
          <p:nvPr/>
        </p:nvSpPr>
        <p:spPr bwMode="auto">
          <a:xfrm>
            <a:off x="2362200" y="1738313"/>
            <a:ext cx="5867400" cy="0"/>
          </a:xfrm>
          <a:prstGeom prst="line">
            <a:avLst/>
          </a:prstGeom>
          <a:noFill/>
          <a:ln w="762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a:xfrm>
            <a:off x="2209800" y="2362200"/>
            <a:ext cx="6400800" cy="2362200"/>
          </a:xfrm>
        </p:spPr>
        <p:txBody>
          <a:bodyPr/>
          <a:lstStyle/>
          <a:p>
            <a:pPr lvl="1">
              <a:spcBef>
                <a:spcPct val="0"/>
              </a:spcBef>
              <a:spcAft>
                <a:spcPts val="1200"/>
              </a:spcAft>
              <a:buSzPct val="85000"/>
              <a:buFont typeface="Wingdings" panose="05000000000000000000" pitchFamily="2" charset="2"/>
              <a:buChar char="§"/>
            </a:pPr>
            <a:r>
              <a:rPr lang="en-US" sz="2000" smtClean="0"/>
              <a:t>Increase in complexity and expectation as student advance through a program of study</a:t>
            </a:r>
          </a:p>
          <a:p>
            <a:pPr lvl="1">
              <a:spcBef>
                <a:spcPct val="0"/>
              </a:spcBef>
              <a:spcAft>
                <a:spcPts val="1200"/>
              </a:spcAft>
              <a:buSzPct val="85000"/>
              <a:buFont typeface="Wingdings" panose="05000000000000000000" pitchFamily="2" charset="2"/>
              <a:buChar char="§"/>
            </a:pPr>
            <a:r>
              <a:rPr lang="en-US" sz="2000" smtClean="0"/>
              <a:t>Are taught and reinforced in all career exploration or career preparation programs, or integrated into core curriculum</a:t>
            </a:r>
          </a:p>
          <a:p>
            <a:pPr lvl="1">
              <a:spcBef>
                <a:spcPct val="0"/>
              </a:spcBef>
              <a:spcAft>
                <a:spcPts val="1200"/>
              </a:spcAft>
              <a:buSzPct val="85000"/>
              <a:buFont typeface="Wingdings" panose="05000000000000000000" pitchFamily="2" charset="2"/>
              <a:buChar char="§"/>
            </a:pPr>
            <a:r>
              <a:rPr lang="en-US" sz="2000" smtClean="0"/>
              <a:t>For ALL students, not just CTE students</a:t>
            </a:r>
          </a:p>
        </p:txBody>
      </p:sp>
      <p:sp>
        <p:nvSpPr>
          <p:cNvPr id="18435" name="Slide Number Placeholder 2"/>
          <p:cNvSpPr>
            <a:spLocks noGrp="1"/>
          </p:cNvSpPr>
          <p:nvPr>
            <p:ph type="sldNum" sz="quarter" idx="12"/>
          </p:nvPr>
        </p:nvSpPr>
        <p:spPr>
          <a:noFill/>
        </p:spPr>
        <p:txBody>
          <a:bodyP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fld id="{22043D6D-FB7C-4016-8AD8-FDA48D73E560}" type="slidenum">
              <a:rPr lang="en-US" sz="1400">
                <a:solidFill>
                  <a:schemeClr val="tx1"/>
                </a:solidFill>
              </a:rPr>
              <a:pPr/>
              <a:t>16</a:t>
            </a:fld>
            <a:endParaRPr lang="en-US" sz="1400">
              <a:solidFill>
                <a:schemeClr val="tx1"/>
              </a:solidFill>
            </a:endParaRPr>
          </a:p>
        </p:txBody>
      </p:sp>
      <p:sp>
        <p:nvSpPr>
          <p:cNvPr id="18436" name="Title 3"/>
          <p:cNvSpPr>
            <a:spLocks noGrp="1"/>
          </p:cNvSpPr>
          <p:nvPr>
            <p:ph type="title"/>
          </p:nvPr>
        </p:nvSpPr>
        <p:spPr>
          <a:xfrm>
            <a:off x="1905000" y="457200"/>
            <a:ext cx="6858000" cy="1143000"/>
          </a:xfrm>
        </p:spPr>
        <p:txBody>
          <a:bodyPr/>
          <a:lstStyle/>
          <a:p>
            <a:r>
              <a:rPr lang="en-US" sz="4000" smtClean="0">
                <a:solidFill>
                  <a:srgbClr val="000054"/>
                </a:solidFill>
                <a:ea typeface="ＭＳ Ｐゴシック" panose="020B0600070205080204" pitchFamily="34" charset="-128"/>
              </a:rPr>
              <a:t>Standards for</a:t>
            </a:r>
            <a:br>
              <a:rPr lang="en-US" sz="4000" smtClean="0">
                <a:solidFill>
                  <a:srgbClr val="000054"/>
                </a:solidFill>
                <a:ea typeface="ＭＳ Ｐゴシック" panose="020B0600070205080204" pitchFamily="34" charset="-128"/>
              </a:rPr>
            </a:br>
            <a:r>
              <a:rPr lang="en-US" sz="4000" smtClean="0">
                <a:solidFill>
                  <a:srgbClr val="000054"/>
                </a:solidFill>
                <a:ea typeface="ＭＳ Ｐゴシック" panose="020B0600070205080204" pitchFamily="34" charset="-128"/>
              </a:rPr>
              <a:t>Career Ready Practice</a:t>
            </a:r>
          </a:p>
        </p:txBody>
      </p:sp>
      <p:sp>
        <p:nvSpPr>
          <p:cNvPr id="18437" name="Line 4"/>
          <p:cNvSpPr>
            <a:spLocks noChangeShapeType="1"/>
          </p:cNvSpPr>
          <p:nvPr/>
        </p:nvSpPr>
        <p:spPr bwMode="auto">
          <a:xfrm>
            <a:off x="2209800" y="1828800"/>
            <a:ext cx="6248400" cy="0"/>
          </a:xfrm>
          <a:prstGeom prst="line">
            <a:avLst/>
          </a:prstGeom>
          <a:noFill/>
          <a:ln w="762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1"/>
          </p:nvPr>
        </p:nvSpPr>
        <p:spPr>
          <a:xfrm>
            <a:off x="2438400" y="2286000"/>
            <a:ext cx="6172200" cy="4038600"/>
          </a:xfrm>
        </p:spPr>
        <p:txBody>
          <a:bodyPr/>
          <a:lstStyle/>
          <a:p>
            <a:pPr marL="623888" indent="-514350">
              <a:buFontTx/>
              <a:buAutoNum type="arabicPeriod"/>
            </a:pPr>
            <a:r>
              <a:rPr lang="en-US" sz="2200" smtClean="0"/>
              <a:t>Apply appropriate technical skills and academic knowledge</a:t>
            </a:r>
          </a:p>
          <a:p>
            <a:pPr marL="623888" indent="-514350">
              <a:buFontTx/>
              <a:buAutoNum type="arabicPeriod"/>
            </a:pPr>
            <a:r>
              <a:rPr lang="en-US" sz="2200" smtClean="0"/>
              <a:t>Communicate clearly, effectively, and with reason</a:t>
            </a:r>
          </a:p>
          <a:p>
            <a:pPr marL="623888" indent="-514350">
              <a:buFontTx/>
              <a:buAutoNum type="arabicPeriod"/>
            </a:pPr>
            <a:r>
              <a:rPr lang="en-US" sz="2200" smtClean="0"/>
              <a:t>Develop an education and career plan aligned to personal goals</a:t>
            </a:r>
          </a:p>
          <a:p>
            <a:pPr marL="623888" indent="-514350">
              <a:buFontTx/>
              <a:buAutoNum type="arabicPeriod"/>
            </a:pPr>
            <a:r>
              <a:rPr lang="en-US" sz="2200" smtClean="0"/>
              <a:t>Apply technology to enhance productivity</a:t>
            </a:r>
          </a:p>
          <a:p>
            <a:pPr marL="623888" indent="-514350">
              <a:buFontTx/>
              <a:buAutoNum type="arabicPeriod"/>
            </a:pPr>
            <a:r>
              <a:rPr lang="en-US" sz="2200" smtClean="0"/>
              <a:t>Utilize critical thinking to make sense of problems and persevere in solving them</a:t>
            </a:r>
          </a:p>
          <a:p>
            <a:pPr marL="623888" indent="-514350">
              <a:buFontTx/>
              <a:buAutoNum type="arabicPeriod"/>
            </a:pPr>
            <a:r>
              <a:rPr lang="en-US" sz="2200" smtClean="0"/>
              <a:t>Practice personal health and understand financial literacy</a:t>
            </a:r>
          </a:p>
        </p:txBody>
      </p:sp>
      <p:sp>
        <p:nvSpPr>
          <p:cNvPr id="19459" name="Slide Number Placeholder 2"/>
          <p:cNvSpPr>
            <a:spLocks noGrp="1"/>
          </p:cNvSpPr>
          <p:nvPr>
            <p:ph type="sldNum" sz="quarter" idx="12"/>
          </p:nvPr>
        </p:nvSpPr>
        <p:spPr>
          <a:xfrm>
            <a:off x="-228600" y="6342063"/>
            <a:ext cx="685800" cy="515937"/>
          </a:xfrm>
          <a:noFill/>
        </p:spPr>
        <p:txBody>
          <a:bodyP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fld id="{8D3745A6-A0B5-4D60-B044-0D51D2BC8827}" type="slidenum">
              <a:rPr lang="en-US" sz="1400">
                <a:solidFill>
                  <a:schemeClr val="tx1"/>
                </a:solidFill>
              </a:rPr>
              <a:pPr/>
              <a:t>17</a:t>
            </a:fld>
            <a:endParaRPr lang="en-US" sz="1400">
              <a:solidFill>
                <a:schemeClr val="tx1"/>
              </a:solidFill>
            </a:endParaRPr>
          </a:p>
        </p:txBody>
      </p:sp>
      <p:sp>
        <p:nvSpPr>
          <p:cNvPr id="19460" name="Title 3"/>
          <p:cNvSpPr>
            <a:spLocks noGrp="1"/>
          </p:cNvSpPr>
          <p:nvPr>
            <p:ph type="title"/>
          </p:nvPr>
        </p:nvSpPr>
        <p:spPr>
          <a:xfrm>
            <a:off x="1981200" y="457200"/>
            <a:ext cx="6743700" cy="1600200"/>
          </a:xfrm>
        </p:spPr>
        <p:txBody>
          <a:bodyPr/>
          <a:lstStyle/>
          <a:p>
            <a:r>
              <a:rPr lang="en-US" sz="4000" smtClean="0">
                <a:solidFill>
                  <a:srgbClr val="000054"/>
                </a:solidFill>
                <a:ea typeface="ＭＳ Ｐゴシック" panose="020B0600070205080204" pitchFamily="34" charset="-128"/>
              </a:rPr>
              <a:t>Standards for </a:t>
            </a:r>
            <a:br>
              <a:rPr lang="en-US" sz="4000" smtClean="0">
                <a:solidFill>
                  <a:srgbClr val="000054"/>
                </a:solidFill>
                <a:ea typeface="ＭＳ Ｐゴシック" panose="020B0600070205080204" pitchFamily="34" charset="-128"/>
              </a:rPr>
            </a:br>
            <a:r>
              <a:rPr lang="en-US" sz="4000" smtClean="0">
                <a:solidFill>
                  <a:srgbClr val="000054"/>
                </a:solidFill>
                <a:ea typeface="ＭＳ Ｐゴシック" panose="020B0600070205080204" pitchFamily="34" charset="-128"/>
              </a:rPr>
              <a:t>Career Ready Practice</a:t>
            </a:r>
            <a:r>
              <a:rPr lang="en-US" sz="800" smtClean="0">
                <a:solidFill>
                  <a:srgbClr val="000054"/>
                </a:solidFill>
                <a:ea typeface="ＭＳ Ｐゴシック" panose="020B0600070205080204" pitchFamily="34" charset="-128"/>
              </a:rPr>
              <a:t/>
            </a:r>
            <a:br>
              <a:rPr lang="en-US" sz="800" smtClean="0">
                <a:solidFill>
                  <a:srgbClr val="000054"/>
                </a:solidFill>
                <a:ea typeface="ＭＳ Ｐゴシック" panose="020B0600070205080204" pitchFamily="34" charset="-128"/>
              </a:rPr>
            </a:br>
            <a:endParaRPr lang="en-US" smtClean="0">
              <a:solidFill>
                <a:srgbClr val="000054"/>
              </a:solidFill>
              <a:ea typeface="ＭＳ Ｐゴシック" panose="020B0600070205080204" pitchFamily="34" charset="-128"/>
            </a:endParaRPr>
          </a:p>
        </p:txBody>
      </p:sp>
      <p:sp>
        <p:nvSpPr>
          <p:cNvPr id="19461" name="Line 4"/>
          <p:cNvSpPr>
            <a:spLocks noChangeShapeType="1"/>
          </p:cNvSpPr>
          <p:nvPr/>
        </p:nvSpPr>
        <p:spPr bwMode="auto">
          <a:xfrm flipV="1">
            <a:off x="2590800" y="1733550"/>
            <a:ext cx="5638800" cy="19050"/>
          </a:xfrm>
          <a:prstGeom prst="line">
            <a:avLst/>
          </a:prstGeom>
          <a:noFill/>
          <a:ln w="762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idx="1"/>
          </p:nvPr>
        </p:nvSpPr>
        <p:spPr>
          <a:xfrm>
            <a:off x="2209800" y="1981200"/>
            <a:ext cx="6705600" cy="3916363"/>
          </a:xfrm>
        </p:spPr>
        <p:txBody>
          <a:bodyPr/>
          <a:lstStyle/>
          <a:p>
            <a:pPr marL="623888" indent="-514350">
              <a:lnSpc>
                <a:spcPct val="90000"/>
              </a:lnSpc>
              <a:buFontTx/>
              <a:buAutoNum type="arabicPeriod" startAt="7"/>
            </a:pPr>
            <a:r>
              <a:rPr lang="en-US" sz="2200" smtClean="0"/>
              <a:t>Act as a responsible citizen in the workplace and the community</a:t>
            </a:r>
          </a:p>
          <a:p>
            <a:pPr marL="623888" indent="-514350">
              <a:lnSpc>
                <a:spcPct val="90000"/>
              </a:lnSpc>
              <a:buFontTx/>
              <a:buAutoNum type="arabicPeriod" startAt="7"/>
            </a:pPr>
            <a:r>
              <a:rPr lang="en-US" sz="2200" smtClean="0"/>
              <a:t>Model integrity, ethical leadership, and effective management</a:t>
            </a:r>
          </a:p>
          <a:p>
            <a:pPr marL="623888" indent="-514350">
              <a:lnSpc>
                <a:spcPct val="90000"/>
              </a:lnSpc>
              <a:buFontTx/>
              <a:buAutoNum type="arabicPeriod" startAt="7"/>
            </a:pPr>
            <a:r>
              <a:rPr lang="en-US" sz="2200" smtClean="0"/>
              <a:t>Work productively in teams while using cultural/global competence</a:t>
            </a:r>
          </a:p>
          <a:p>
            <a:pPr marL="623888" indent="-514350">
              <a:lnSpc>
                <a:spcPct val="90000"/>
              </a:lnSpc>
              <a:buFontTx/>
              <a:buAutoNum type="arabicPeriod" startAt="7"/>
            </a:pPr>
            <a:r>
              <a:rPr lang="en-US" sz="2200" smtClean="0"/>
              <a:t>Demonstrate creativity and innovation</a:t>
            </a:r>
          </a:p>
          <a:p>
            <a:pPr marL="623888" indent="-514350">
              <a:lnSpc>
                <a:spcPct val="90000"/>
              </a:lnSpc>
              <a:buFontTx/>
              <a:buAutoNum type="arabicPeriod" startAt="7"/>
            </a:pPr>
            <a:r>
              <a:rPr lang="en-US" sz="2200" smtClean="0"/>
              <a:t>Employ valid and reliable research strategies</a:t>
            </a:r>
          </a:p>
          <a:p>
            <a:pPr marL="623888" indent="-514350">
              <a:lnSpc>
                <a:spcPct val="90000"/>
              </a:lnSpc>
              <a:buFontTx/>
              <a:buAutoNum type="arabicPeriod" startAt="7"/>
            </a:pPr>
            <a:r>
              <a:rPr lang="en-US" sz="2200" smtClean="0"/>
              <a:t>Understand the environmental, social, and economic impacts of decisions</a:t>
            </a:r>
          </a:p>
        </p:txBody>
      </p:sp>
      <p:sp>
        <p:nvSpPr>
          <p:cNvPr id="20483" name="Slide Number Placeholder 2"/>
          <p:cNvSpPr>
            <a:spLocks noGrp="1"/>
          </p:cNvSpPr>
          <p:nvPr>
            <p:ph type="sldNum" sz="quarter" idx="12"/>
          </p:nvPr>
        </p:nvSpPr>
        <p:spPr>
          <a:xfrm>
            <a:off x="-228600" y="6346825"/>
            <a:ext cx="685800" cy="515938"/>
          </a:xfrm>
          <a:noFill/>
        </p:spPr>
        <p:txBody>
          <a:bodyP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fld id="{718A75F7-8200-422B-AAE3-CA4306756779}" type="slidenum">
              <a:rPr lang="en-US" sz="1400">
                <a:solidFill>
                  <a:schemeClr val="tx1"/>
                </a:solidFill>
              </a:rPr>
              <a:pPr/>
              <a:t>18</a:t>
            </a:fld>
            <a:endParaRPr lang="en-US" sz="1400">
              <a:solidFill>
                <a:schemeClr val="tx1"/>
              </a:solidFill>
            </a:endParaRPr>
          </a:p>
        </p:txBody>
      </p:sp>
      <p:sp>
        <p:nvSpPr>
          <p:cNvPr id="4" name="Title 3"/>
          <p:cNvSpPr>
            <a:spLocks noGrp="1"/>
          </p:cNvSpPr>
          <p:nvPr>
            <p:ph type="title"/>
          </p:nvPr>
        </p:nvSpPr>
        <p:spPr>
          <a:xfrm>
            <a:off x="2209800" y="381000"/>
            <a:ext cx="6705600" cy="1219200"/>
          </a:xfrm>
        </p:spPr>
        <p:txBody>
          <a:bodyPr>
            <a:normAutofit fontScale="90000"/>
          </a:bodyPr>
          <a:lstStyle/>
          <a:p>
            <a:pPr>
              <a:defRPr/>
            </a:pPr>
            <a:r>
              <a:rPr lang="en-US" dirty="0">
                <a:solidFill>
                  <a:srgbClr val="000054"/>
                </a:solidFill>
                <a:ea typeface="MS PGothic" pitchFamily="34" charset="-128"/>
              </a:rPr>
              <a:t>Standards </a:t>
            </a:r>
            <a:r>
              <a:rPr lang="en-US" dirty="0" smtClean="0">
                <a:solidFill>
                  <a:srgbClr val="000054"/>
                </a:solidFill>
                <a:ea typeface="MS PGothic" pitchFamily="34" charset="-128"/>
              </a:rPr>
              <a:t>for</a:t>
            </a:r>
            <a:br>
              <a:rPr lang="en-US" dirty="0" smtClean="0">
                <a:solidFill>
                  <a:srgbClr val="000054"/>
                </a:solidFill>
                <a:ea typeface="MS PGothic" pitchFamily="34" charset="-128"/>
              </a:rPr>
            </a:br>
            <a:r>
              <a:rPr lang="en-US" dirty="0" smtClean="0">
                <a:solidFill>
                  <a:srgbClr val="000054"/>
                </a:solidFill>
                <a:ea typeface="MS PGothic" pitchFamily="34" charset="-128"/>
              </a:rPr>
              <a:t>Career </a:t>
            </a:r>
            <a:r>
              <a:rPr lang="en-US" dirty="0">
                <a:solidFill>
                  <a:srgbClr val="000054"/>
                </a:solidFill>
                <a:ea typeface="MS PGothic" pitchFamily="34" charset="-128"/>
              </a:rPr>
              <a:t>Ready Practice </a:t>
            </a:r>
            <a:r>
              <a:rPr lang="en-US" sz="2000" dirty="0" smtClean="0"/>
              <a:t>(continued)</a:t>
            </a:r>
            <a:endParaRPr lang="en-US" sz="5400" dirty="0"/>
          </a:p>
        </p:txBody>
      </p:sp>
      <p:sp>
        <p:nvSpPr>
          <p:cNvPr id="20485" name="Line 4"/>
          <p:cNvSpPr>
            <a:spLocks noChangeShapeType="1"/>
          </p:cNvSpPr>
          <p:nvPr/>
        </p:nvSpPr>
        <p:spPr bwMode="auto">
          <a:xfrm>
            <a:off x="2209800" y="1600200"/>
            <a:ext cx="6705600" cy="0"/>
          </a:xfrm>
          <a:prstGeom prst="line">
            <a:avLst/>
          </a:prstGeom>
          <a:noFill/>
          <a:ln w="762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z="3600" b="1" smtClean="0">
                <a:solidFill>
                  <a:srgbClr val="000099"/>
                </a:solidFill>
              </a:rPr>
              <a:t>California </a:t>
            </a:r>
            <a:br>
              <a:rPr lang="en-US" sz="3600" b="1" smtClean="0">
                <a:solidFill>
                  <a:srgbClr val="000099"/>
                </a:solidFill>
              </a:rPr>
            </a:br>
            <a:r>
              <a:rPr lang="en-US" sz="3600" b="1" smtClean="0">
                <a:solidFill>
                  <a:srgbClr val="000099"/>
                </a:solidFill>
              </a:rPr>
              <a:t>Career Pathways Program</a:t>
            </a:r>
          </a:p>
        </p:txBody>
      </p:sp>
      <p:sp>
        <p:nvSpPr>
          <p:cNvPr id="3" name="Content Placeholder 2"/>
          <p:cNvSpPr>
            <a:spLocks noGrp="1"/>
          </p:cNvSpPr>
          <p:nvPr>
            <p:ph idx="1"/>
          </p:nvPr>
        </p:nvSpPr>
        <p:spPr/>
        <p:txBody>
          <a:bodyPr/>
          <a:lstStyle/>
          <a:p>
            <a:pPr>
              <a:defRPr/>
            </a:pPr>
            <a:endParaRPr lang="en-US" sz="2000" b="1" dirty="0" smtClean="0"/>
          </a:p>
          <a:p>
            <a:pPr>
              <a:defRPr/>
            </a:pPr>
            <a:endParaRPr lang="en-US" sz="2000" b="1" dirty="0"/>
          </a:p>
          <a:p>
            <a:pPr>
              <a:defRPr/>
            </a:pPr>
            <a:r>
              <a:rPr lang="en-US" sz="2000" b="1" dirty="0" smtClean="0"/>
              <a:t>K- 14 </a:t>
            </a:r>
          </a:p>
          <a:p>
            <a:pPr marL="0" indent="0">
              <a:buFontTx/>
              <a:buNone/>
              <a:defRPr/>
            </a:pPr>
            <a:endParaRPr lang="en-US" sz="2000" b="1" dirty="0" smtClean="0"/>
          </a:p>
          <a:p>
            <a:pPr>
              <a:defRPr/>
            </a:pPr>
            <a:r>
              <a:rPr lang="en-US" sz="2000" b="1" dirty="0" smtClean="0"/>
              <a:t>Funding Period: July 2014 – June 2018</a:t>
            </a:r>
          </a:p>
          <a:p>
            <a:pPr>
              <a:defRPr/>
            </a:pPr>
            <a:endParaRPr lang="en-US" sz="2000" b="1" dirty="0"/>
          </a:p>
          <a:p>
            <a:pPr>
              <a:defRPr/>
            </a:pPr>
            <a:r>
              <a:rPr lang="en-US" sz="2000" b="1" dirty="0" smtClean="0"/>
              <a:t>Funding Available: $250 million </a:t>
            </a:r>
          </a:p>
          <a:p>
            <a:pPr>
              <a:defRPr/>
            </a:pPr>
            <a:endParaRPr lang="en-US" sz="2000" b="1" dirty="0"/>
          </a:p>
          <a:p>
            <a:pPr>
              <a:defRPr/>
            </a:pPr>
            <a:r>
              <a:rPr lang="en-US" sz="2000" b="1" dirty="0" smtClean="0"/>
              <a:t>Can be used for CTE Pathways and Address Career Readiness for All</a:t>
            </a:r>
          </a:p>
          <a:p>
            <a:pPr marL="400050" lvl="1" indent="0">
              <a:buFontTx/>
              <a:buNone/>
              <a:defRPr/>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b="1" dirty="0" smtClean="0">
                <a:solidFill>
                  <a:srgbClr val="000099"/>
                </a:solidFill>
              </a:rPr>
              <a:t>A Change Environment</a:t>
            </a:r>
          </a:p>
        </p:txBody>
      </p:sp>
      <p:sp>
        <p:nvSpPr>
          <p:cNvPr id="3" name="Content Placeholder 2"/>
          <p:cNvSpPr>
            <a:spLocks noGrp="1"/>
          </p:cNvSpPr>
          <p:nvPr>
            <p:ph idx="1"/>
          </p:nvPr>
        </p:nvSpPr>
        <p:spPr>
          <a:xfrm>
            <a:off x="1905000" y="1981200"/>
            <a:ext cx="6858000" cy="4114800"/>
          </a:xfrm>
        </p:spPr>
        <p:txBody>
          <a:bodyPr/>
          <a:lstStyle/>
          <a:p>
            <a:pPr marL="0" indent="0" algn="ctr">
              <a:buFontTx/>
              <a:buNone/>
              <a:defRPr/>
            </a:pPr>
            <a:endParaRPr lang="en-US" sz="4400" b="1" dirty="0" smtClean="0">
              <a:solidFill>
                <a:srgbClr val="000099"/>
              </a:solidFill>
            </a:endParaRPr>
          </a:p>
          <a:p>
            <a:pPr marL="0" indent="0" algn="ctr">
              <a:buFontTx/>
              <a:buNone/>
              <a:defRPr/>
            </a:pPr>
            <a:r>
              <a:rPr lang="en-US" sz="4400" b="1" dirty="0" smtClean="0">
                <a:solidFill>
                  <a:srgbClr val="000099"/>
                </a:solidFill>
              </a:rPr>
              <a:t>Everybody</a:t>
            </a:r>
          </a:p>
          <a:p>
            <a:pPr marL="0" indent="0" algn="ctr">
              <a:buFontTx/>
              <a:buNone/>
              <a:defRPr/>
            </a:pPr>
            <a:r>
              <a:rPr lang="en-US" sz="4400" b="1" dirty="0" smtClean="0">
                <a:solidFill>
                  <a:srgbClr val="000099"/>
                </a:solidFill>
              </a:rPr>
              <a:t> Take a Deep Breath</a:t>
            </a:r>
          </a:p>
          <a:p>
            <a:pPr>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z="3600" b="1" smtClean="0"/>
              <a:t>California </a:t>
            </a:r>
            <a:br>
              <a:rPr lang="en-US" sz="3600" b="1" smtClean="0"/>
            </a:br>
            <a:r>
              <a:rPr lang="en-US" sz="3600" b="1" smtClean="0"/>
              <a:t>Career Pathways Program</a:t>
            </a:r>
          </a:p>
        </p:txBody>
      </p:sp>
      <p:sp>
        <p:nvSpPr>
          <p:cNvPr id="22531" name="Content Placeholder 2"/>
          <p:cNvSpPr>
            <a:spLocks noGrp="1"/>
          </p:cNvSpPr>
          <p:nvPr>
            <p:ph idx="1"/>
          </p:nvPr>
        </p:nvSpPr>
        <p:spPr/>
        <p:txBody>
          <a:bodyPr/>
          <a:lstStyle/>
          <a:p>
            <a:pPr marL="0" indent="0">
              <a:buFontTx/>
              <a:buNone/>
            </a:pPr>
            <a:r>
              <a:rPr lang="en-US" sz="1800" smtClean="0"/>
              <a:t>Grants shall be available for K-14 career pathways programs that address any or all of the following goals: </a:t>
            </a:r>
          </a:p>
          <a:p>
            <a:pPr marL="0" indent="0">
              <a:buFontTx/>
              <a:buNone/>
            </a:pPr>
            <a:endParaRPr lang="en-US" sz="1800" smtClean="0"/>
          </a:p>
          <a:p>
            <a:pPr marL="0" indent="0">
              <a:buFontTx/>
              <a:buAutoNum type="arabicPeriod"/>
            </a:pPr>
            <a:r>
              <a:rPr lang="en-US" sz="1800" smtClean="0"/>
              <a:t>Fund specialists to…establish or enhance locally defined career pathway programs connecting education and business.</a:t>
            </a:r>
          </a:p>
          <a:p>
            <a:pPr marL="0" indent="0">
              <a:buFontTx/>
              <a:buAutoNum type="arabicPeriod"/>
            </a:pPr>
            <a:endParaRPr lang="en-US" sz="1800" smtClean="0"/>
          </a:p>
          <a:p>
            <a:pPr marL="0" indent="0">
              <a:buFontTx/>
              <a:buAutoNum type="arabicPeriod"/>
            </a:pPr>
            <a:r>
              <a:rPr lang="en-US" sz="1800" smtClean="0"/>
              <a:t>Establish regional collaboratives…and partnerships with business entities, community organizations, and postsecondary education.</a:t>
            </a:r>
          </a:p>
          <a:p>
            <a:pPr marL="0" indent="0">
              <a:buFontTx/>
              <a:buAutoNum type="arabicPeriod"/>
            </a:pPr>
            <a:endParaRPr lang="en-US" sz="1800" smtClean="0"/>
          </a:p>
          <a:p>
            <a:pPr marL="0" indent="0">
              <a:buFontTx/>
              <a:buAutoNum type="arabicPeriod"/>
            </a:pPr>
            <a:r>
              <a:rPr lang="en-US" sz="1800" smtClean="0"/>
              <a:t>Develop and integrate standards-based academics with career curriculum following industry-based pathways aligned with growing economic sectors.</a:t>
            </a:r>
          </a:p>
          <a:p>
            <a:pPr marL="0" indent="0">
              <a:buFontTx/>
              <a:buNone/>
            </a:pPr>
            <a:endParaRPr lang="en-US" sz="1800" smtClean="0"/>
          </a:p>
          <a:p>
            <a:pPr marL="0" indent="0">
              <a:buFontTx/>
              <a:buNone/>
            </a:pPr>
            <a:endParaRPr lang="en-US" sz="1800" smtClean="0"/>
          </a:p>
          <a:p>
            <a:pPr marL="0" indent="0"/>
            <a:endParaRPr lang="en-US" smtClean="0"/>
          </a:p>
          <a:p>
            <a:pPr marL="0" indent="0">
              <a:buFontTx/>
              <a:buNone/>
            </a:pPr>
            <a:endParaRPr lang="en-US"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z="3600" b="1" smtClean="0"/>
              <a:t>California </a:t>
            </a:r>
            <a:br>
              <a:rPr lang="en-US" sz="3600" b="1" smtClean="0"/>
            </a:br>
            <a:r>
              <a:rPr lang="en-US" sz="3600" b="1" smtClean="0"/>
              <a:t>Career Pathways Program</a:t>
            </a:r>
          </a:p>
        </p:txBody>
      </p:sp>
      <p:sp>
        <p:nvSpPr>
          <p:cNvPr id="3" name="Content Placeholder 2"/>
          <p:cNvSpPr>
            <a:spLocks noGrp="1"/>
          </p:cNvSpPr>
          <p:nvPr>
            <p:ph idx="1"/>
          </p:nvPr>
        </p:nvSpPr>
        <p:spPr/>
        <p:txBody>
          <a:bodyPr/>
          <a:lstStyle/>
          <a:p>
            <a:pPr marL="0" indent="0">
              <a:buFontTx/>
              <a:buNone/>
              <a:defRPr/>
            </a:pPr>
            <a:endParaRPr lang="en-US" sz="1800" dirty="0" smtClean="0"/>
          </a:p>
          <a:p>
            <a:pPr marL="0" indent="0">
              <a:buFontTx/>
              <a:buNone/>
              <a:defRPr/>
            </a:pPr>
            <a:r>
              <a:rPr lang="en-US" sz="1800" dirty="0" smtClean="0"/>
              <a:t>4.Provide </a:t>
            </a:r>
            <a:r>
              <a:rPr lang="en-US" sz="1800" dirty="0"/>
              <a:t>articulated pathways to postsecondary education aligned with regional economies.</a:t>
            </a:r>
          </a:p>
          <a:p>
            <a:pPr>
              <a:buFontTx/>
              <a:buAutoNum type="arabicPeriod" startAt="5"/>
              <a:defRPr/>
            </a:pPr>
            <a:endParaRPr lang="en-US" sz="1000" dirty="0" smtClean="0"/>
          </a:p>
          <a:p>
            <a:pPr>
              <a:buFontTx/>
              <a:buAutoNum type="arabicPeriod" startAt="5"/>
              <a:defRPr/>
            </a:pPr>
            <a:r>
              <a:rPr lang="en-US" sz="1800" dirty="0" smtClean="0"/>
              <a:t>Leverage or build on any of the following: </a:t>
            </a:r>
          </a:p>
          <a:p>
            <a:pPr lvl="1">
              <a:defRPr/>
            </a:pPr>
            <a:r>
              <a:rPr lang="en-US" sz="1400" dirty="0" smtClean="0"/>
              <a:t>Perkins, CPAs, ROCPs, etc.  </a:t>
            </a:r>
          </a:p>
          <a:p>
            <a:pPr lvl="1">
              <a:defRPr/>
            </a:pPr>
            <a:r>
              <a:rPr lang="en-US" sz="1400" dirty="0" smtClean="0"/>
              <a:t>Matching resources </a:t>
            </a:r>
          </a:p>
          <a:p>
            <a:pPr lvl="1">
              <a:defRPr/>
            </a:pPr>
            <a:r>
              <a:rPr lang="en-US" sz="1400" dirty="0" smtClean="0"/>
              <a:t>The California Community Colleges Economic and Workforce Development Program and its sector strategies and deputy sector navigators</a:t>
            </a:r>
          </a:p>
          <a:p>
            <a:pPr lvl="1">
              <a:defRPr/>
            </a:pPr>
            <a:r>
              <a:rPr lang="en-US" sz="1400" dirty="0" smtClean="0"/>
              <a:t>Participation in the local California community Colleges Skills Panel.</a:t>
            </a:r>
          </a:p>
          <a:p>
            <a:pPr marL="457200" lvl="1" indent="0" algn="ctr">
              <a:buFontTx/>
              <a:buNone/>
              <a:defRPr/>
            </a:pPr>
            <a:endParaRPr lang="en-US" dirty="0" smtClean="0"/>
          </a:p>
          <a:p>
            <a:pPr marL="457200" lvl="1" indent="0" algn="ctr">
              <a:buFontTx/>
              <a:buNone/>
              <a:defRPr/>
            </a:pPr>
            <a:r>
              <a:rPr lang="en-US" sz="1800" dirty="0" smtClean="0"/>
              <a:t>*******</a:t>
            </a:r>
          </a:p>
          <a:p>
            <a:pPr marL="400050" lvl="1" indent="0">
              <a:buFontTx/>
              <a:buNone/>
              <a:defRPr/>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b="1" smtClean="0"/>
              <a:t>Sonoma County</a:t>
            </a:r>
          </a:p>
        </p:txBody>
      </p:sp>
      <p:sp>
        <p:nvSpPr>
          <p:cNvPr id="3" name="Content Placeholder 2"/>
          <p:cNvSpPr>
            <a:spLocks noGrp="1"/>
          </p:cNvSpPr>
          <p:nvPr>
            <p:ph idx="1"/>
          </p:nvPr>
        </p:nvSpPr>
        <p:spPr/>
        <p:txBody>
          <a:bodyPr/>
          <a:lstStyle/>
          <a:p>
            <a:pPr marL="0" indent="0">
              <a:buFontTx/>
              <a:buNone/>
              <a:defRPr/>
            </a:pPr>
            <a:endParaRPr lang="en-US" sz="1000" dirty="0"/>
          </a:p>
          <a:p>
            <a:pPr>
              <a:defRPr/>
            </a:pPr>
            <a:r>
              <a:rPr lang="en-US" sz="2000" dirty="0" smtClean="0"/>
              <a:t>Sonoma County’s 4 Priorities: Common  Core, 21</a:t>
            </a:r>
            <a:r>
              <a:rPr lang="en-US" sz="2000" baseline="30000" dirty="0" smtClean="0"/>
              <a:t>st</a:t>
            </a:r>
            <a:r>
              <a:rPr lang="en-US" sz="2000" dirty="0" smtClean="0"/>
              <a:t> Century Learning, CTE, and Data and Assessment</a:t>
            </a:r>
          </a:p>
          <a:p>
            <a:pPr>
              <a:defRPr/>
            </a:pPr>
            <a:endParaRPr lang="en-US" sz="1000" dirty="0"/>
          </a:p>
          <a:p>
            <a:pPr>
              <a:defRPr/>
            </a:pPr>
            <a:r>
              <a:rPr lang="en-US" sz="2000" dirty="0" smtClean="0"/>
              <a:t>Career and Education Planning For All Students (goal) </a:t>
            </a:r>
          </a:p>
          <a:p>
            <a:pPr marL="0" indent="0">
              <a:buFontTx/>
              <a:buNone/>
              <a:defRPr/>
            </a:pPr>
            <a:endParaRPr lang="en-US" sz="1000" dirty="0" smtClean="0"/>
          </a:p>
          <a:p>
            <a:pPr>
              <a:defRPr/>
            </a:pPr>
            <a:r>
              <a:rPr lang="en-US" sz="2000" dirty="0" smtClean="0"/>
              <a:t>Personalized Learning Plans and Tech Support</a:t>
            </a:r>
          </a:p>
          <a:p>
            <a:pPr marL="0" indent="0">
              <a:buFontTx/>
              <a:buNone/>
              <a:defRPr/>
            </a:pPr>
            <a:r>
              <a:rPr lang="en-US" sz="2000" dirty="0" smtClean="0"/>
              <a:t>	CalCRN – free resources</a:t>
            </a:r>
          </a:p>
          <a:p>
            <a:pPr marL="0" indent="0">
              <a:buFontTx/>
              <a:buNone/>
              <a:defRPr/>
            </a:pPr>
            <a:endParaRPr lang="en-US" sz="1000" dirty="0" smtClean="0"/>
          </a:p>
          <a:p>
            <a:pPr>
              <a:defRPr/>
            </a:pPr>
            <a:r>
              <a:rPr lang="en-US" sz="2000" dirty="0" smtClean="0"/>
              <a:t>Focus on building effective collaboration – Cradle to Career; </a:t>
            </a:r>
            <a:r>
              <a:rPr lang="en-US" sz="2000" i="1" dirty="0" smtClean="0"/>
              <a:t>I.E. </a:t>
            </a:r>
            <a:r>
              <a:rPr lang="en-US" sz="2000" dirty="0" smtClean="0"/>
              <a:t>Sonoma  (“Collective Impact”)</a:t>
            </a:r>
          </a:p>
          <a:p>
            <a:pPr>
              <a:defRPr/>
            </a:pPr>
            <a:endParaRPr lang="en-US" sz="1000" dirty="0" smtClean="0"/>
          </a:p>
          <a:p>
            <a:pPr>
              <a:defRPr/>
            </a:pPr>
            <a:r>
              <a:rPr lang="en-US" sz="2000" dirty="0" smtClean="0"/>
              <a:t>CTE, “Maker Movement”, and Middle Grades Transtition </a:t>
            </a:r>
            <a:endParaRPr lang="en-US"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b="1" smtClean="0"/>
              <a:t>Orange County</a:t>
            </a:r>
          </a:p>
        </p:txBody>
      </p:sp>
      <p:sp>
        <p:nvSpPr>
          <p:cNvPr id="3" name="Content Placeholder 2"/>
          <p:cNvSpPr>
            <a:spLocks noGrp="1"/>
          </p:cNvSpPr>
          <p:nvPr>
            <p:ph idx="1"/>
          </p:nvPr>
        </p:nvSpPr>
        <p:spPr/>
        <p:txBody>
          <a:bodyPr/>
          <a:lstStyle/>
          <a:p>
            <a:pPr>
              <a:defRPr/>
            </a:pPr>
            <a:r>
              <a:rPr lang="en-US" sz="1800" dirty="0" smtClean="0"/>
              <a:t>Leadership of Orange County Office of Education</a:t>
            </a:r>
          </a:p>
          <a:p>
            <a:pPr>
              <a:defRPr/>
            </a:pPr>
            <a:r>
              <a:rPr lang="en-US" sz="1800" dirty="0" smtClean="0"/>
              <a:t>21</a:t>
            </a:r>
            <a:r>
              <a:rPr lang="en-US" sz="1800" baseline="30000" dirty="0" smtClean="0"/>
              <a:t>st</a:t>
            </a:r>
            <a:r>
              <a:rPr lang="en-US" sz="1800" dirty="0" smtClean="0"/>
              <a:t> Century Learning Network</a:t>
            </a:r>
          </a:p>
          <a:p>
            <a:pPr>
              <a:defRPr/>
            </a:pPr>
            <a:r>
              <a:rPr lang="en-US" sz="1800" dirty="0" smtClean="0"/>
              <a:t>The Three Domains and the 5 C’s</a:t>
            </a:r>
          </a:p>
          <a:p>
            <a:pPr marL="0" indent="0">
              <a:buFontTx/>
              <a:buNone/>
              <a:defRPr/>
            </a:pPr>
            <a:r>
              <a:rPr lang="en-US" sz="1800" dirty="0"/>
              <a:t>	</a:t>
            </a:r>
            <a:r>
              <a:rPr lang="en-US" sz="1800" dirty="0" smtClean="0"/>
              <a:t>Interpersonal ─ Communication, Collaboration 	Intrapersonal ─ Character </a:t>
            </a:r>
          </a:p>
          <a:p>
            <a:pPr marL="0" indent="0">
              <a:buFontTx/>
              <a:buNone/>
              <a:defRPr/>
            </a:pPr>
            <a:r>
              <a:rPr lang="en-US" sz="1800" dirty="0"/>
              <a:t>	</a:t>
            </a:r>
            <a:r>
              <a:rPr lang="en-US" sz="1800" dirty="0" smtClean="0"/>
              <a:t>      Cognitive ─ Critical thinking, Creativity</a:t>
            </a:r>
          </a:p>
          <a:p>
            <a:pPr>
              <a:defRPr/>
            </a:pPr>
            <a:r>
              <a:rPr lang="en-US" sz="1800" dirty="0" smtClean="0"/>
              <a:t>Extensive Professional Development and links to P21</a:t>
            </a:r>
          </a:p>
          <a:p>
            <a:pPr>
              <a:defRPr/>
            </a:pPr>
            <a:r>
              <a:rPr lang="en-US" sz="1800" dirty="0" smtClean="0"/>
              <a:t>Anaheim Union High School District’s</a:t>
            </a:r>
          </a:p>
          <a:p>
            <a:pPr marL="0" indent="0">
              <a:buFontTx/>
              <a:buNone/>
              <a:defRPr/>
            </a:pPr>
            <a:r>
              <a:rPr lang="en-US" sz="1800" dirty="0" smtClean="0"/>
              <a:t>	21</a:t>
            </a:r>
            <a:r>
              <a:rPr lang="en-US" sz="1800" baseline="30000" dirty="0" smtClean="0"/>
              <a:t>st</a:t>
            </a:r>
            <a:r>
              <a:rPr lang="en-US" sz="1800" dirty="0" smtClean="0"/>
              <a:t> Century Skills Resolution, 2011</a:t>
            </a:r>
          </a:p>
          <a:p>
            <a:pPr>
              <a:defRPr/>
            </a:pPr>
            <a:r>
              <a:rPr lang="en-US" sz="1800" dirty="0" smtClean="0"/>
              <a:t>Savannah High School named “Partnership for 21</a:t>
            </a:r>
            <a:r>
              <a:rPr lang="en-US" sz="1800" baseline="30000" dirty="0" smtClean="0"/>
              <a:t>st</a:t>
            </a:r>
            <a:r>
              <a:rPr lang="en-US" sz="1800" dirty="0" smtClean="0"/>
              <a:t> Century Skills Exemplar”, July 2013</a:t>
            </a:r>
          </a:p>
          <a:p>
            <a:pPr>
              <a:defRPr/>
            </a:pPr>
            <a:r>
              <a:rPr lang="en-US" sz="1800" dirty="0" smtClean="0"/>
              <a:t>Student Leadership Campaign for 21</a:t>
            </a:r>
            <a:r>
              <a:rPr lang="en-US" sz="1800" baseline="30000" dirty="0" smtClean="0"/>
              <a:t>st</a:t>
            </a:r>
            <a:r>
              <a:rPr lang="en-US" sz="1800" dirty="0" smtClean="0"/>
              <a:t> Century Skills</a:t>
            </a:r>
          </a:p>
          <a:p>
            <a:pPr>
              <a:defRPr/>
            </a:pPr>
            <a:endParaRPr lang="en-US"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905000" y="457200"/>
            <a:ext cx="6858000" cy="1143000"/>
          </a:xfrm>
        </p:spPr>
        <p:txBody>
          <a:bodyPr/>
          <a:lstStyle/>
          <a:p>
            <a:r>
              <a:rPr lang="en-US" b="1" smtClean="0"/>
              <a:t>Marin County</a:t>
            </a:r>
          </a:p>
        </p:txBody>
      </p:sp>
      <p:sp>
        <p:nvSpPr>
          <p:cNvPr id="3" name="Content Placeholder 2"/>
          <p:cNvSpPr>
            <a:spLocks noGrp="1"/>
          </p:cNvSpPr>
          <p:nvPr>
            <p:ph idx="1"/>
          </p:nvPr>
        </p:nvSpPr>
        <p:spPr>
          <a:xfrm>
            <a:off x="1905000" y="1828800"/>
            <a:ext cx="6858000" cy="4267200"/>
          </a:xfrm>
        </p:spPr>
        <p:txBody>
          <a:bodyPr/>
          <a:lstStyle/>
          <a:p>
            <a:pPr>
              <a:defRPr/>
            </a:pPr>
            <a:r>
              <a:rPr lang="en-US" sz="1800" dirty="0" smtClean="0"/>
              <a:t>New Playing Field ─ New thinking</a:t>
            </a:r>
          </a:p>
          <a:p>
            <a:pPr>
              <a:defRPr/>
            </a:pPr>
            <a:endParaRPr lang="en-US" sz="1000" dirty="0" smtClean="0"/>
          </a:p>
          <a:p>
            <a:pPr>
              <a:defRPr/>
            </a:pPr>
            <a:r>
              <a:rPr lang="en-US" sz="1800" dirty="0" smtClean="0"/>
              <a:t>Develop Regional Plan with the essential components to meet requirements of LCFF</a:t>
            </a:r>
          </a:p>
          <a:p>
            <a:pPr>
              <a:defRPr/>
            </a:pPr>
            <a:endParaRPr lang="en-US" sz="1000" dirty="0" smtClean="0"/>
          </a:p>
          <a:p>
            <a:pPr>
              <a:defRPr/>
            </a:pPr>
            <a:r>
              <a:rPr lang="en-US" sz="1800" dirty="0" smtClean="0"/>
              <a:t>Applying CTE Standards and Expertise for Common Core Implementation</a:t>
            </a:r>
          </a:p>
          <a:p>
            <a:pPr>
              <a:defRPr/>
            </a:pPr>
            <a:endParaRPr lang="en-US" sz="1000" dirty="0" smtClean="0"/>
          </a:p>
          <a:p>
            <a:pPr>
              <a:defRPr/>
            </a:pPr>
            <a:r>
              <a:rPr lang="en-US" sz="1800" dirty="0" smtClean="0"/>
              <a:t>County-wide efforts to develop “Good Drivers”</a:t>
            </a:r>
          </a:p>
          <a:p>
            <a:pPr>
              <a:defRPr/>
            </a:pPr>
            <a:endParaRPr lang="en-US" sz="1000" dirty="0" smtClean="0"/>
          </a:p>
          <a:p>
            <a:pPr>
              <a:defRPr/>
            </a:pPr>
            <a:r>
              <a:rPr lang="en-US" sz="1800" dirty="0" smtClean="0"/>
              <a:t>Address challenges and opportunities associated with 21</a:t>
            </a:r>
            <a:r>
              <a:rPr lang="en-US" sz="1800" baseline="30000" dirty="0" smtClean="0"/>
              <a:t>st</a:t>
            </a:r>
            <a:r>
              <a:rPr lang="en-US" sz="1800" dirty="0" smtClean="0"/>
              <a:t> century student outcomes, common core, and deeper learning with Personalized Learning Plans for all students</a:t>
            </a:r>
          </a:p>
          <a:p>
            <a:pPr>
              <a:defRPr/>
            </a:pPr>
            <a:endParaRPr lang="en-US" sz="1000" dirty="0" smtClean="0"/>
          </a:p>
          <a:p>
            <a:pPr>
              <a:defRPr/>
            </a:pPr>
            <a:r>
              <a:rPr lang="en-US" sz="1800" dirty="0" smtClean="0"/>
              <a:t>Use CTE Consortium to piece our Regional Plan together with all stakeholders</a:t>
            </a:r>
          </a:p>
          <a:p>
            <a:pPr marL="0" indent="0">
              <a:buFontTx/>
              <a:buNone/>
              <a:defRPr/>
            </a:pPr>
            <a:endParaRPr lang="en-US" sz="20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905000" y="304800"/>
            <a:ext cx="6858000" cy="1143000"/>
          </a:xfrm>
        </p:spPr>
        <p:txBody>
          <a:bodyPr/>
          <a:lstStyle/>
          <a:p>
            <a:r>
              <a:rPr lang="en-US" sz="2800" b="1" smtClean="0"/>
              <a:t>California Career Resource Network (CalCRN)</a:t>
            </a:r>
          </a:p>
        </p:txBody>
      </p:sp>
      <p:sp>
        <p:nvSpPr>
          <p:cNvPr id="26627" name="Content Placeholder 2"/>
          <p:cNvSpPr>
            <a:spLocks noGrp="1"/>
          </p:cNvSpPr>
          <p:nvPr>
            <p:ph idx="1"/>
          </p:nvPr>
        </p:nvSpPr>
        <p:spPr>
          <a:xfrm>
            <a:off x="1905000" y="1752600"/>
            <a:ext cx="6858000" cy="4572000"/>
          </a:xfrm>
        </p:spPr>
        <p:txBody>
          <a:bodyPr/>
          <a:lstStyle/>
          <a:p>
            <a:pPr marL="0" indent="0">
              <a:buFontTx/>
              <a:buNone/>
              <a:defRPr/>
            </a:pPr>
            <a:r>
              <a:rPr lang="en-US" sz="1500" dirty="0" smtClean="0">
                <a:latin typeface="+mj-lt"/>
              </a:rPr>
              <a:t>Mostly free resources available from the CDE through the CalCRN homepage at  </a:t>
            </a:r>
            <a:r>
              <a:rPr lang="en-US" sz="1500" dirty="0" smtClean="0">
                <a:solidFill>
                  <a:srgbClr val="000099"/>
                </a:solidFill>
                <a:latin typeface="+mj-lt"/>
                <a:hlinkClick r:id="rId3"/>
              </a:rPr>
              <a:t>www.californiacareers.info</a:t>
            </a:r>
            <a:r>
              <a:rPr lang="en-US" sz="1500" dirty="0" smtClean="0">
                <a:solidFill>
                  <a:srgbClr val="0000CC"/>
                </a:solidFill>
                <a:latin typeface="+mj-lt"/>
              </a:rPr>
              <a:t> </a:t>
            </a:r>
            <a:r>
              <a:rPr lang="en-US" sz="1500" dirty="0" smtClean="0">
                <a:latin typeface="+mj-lt"/>
              </a:rPr>
              <a:t>, including:</a:t>
            </a:r>
          </a:p>
          <a:p>
            <a:pPr marL="0" indent="0">
              <a:buFontTx/>
              <a:buNone/>
              <a:defRPr/>
            </a:pPr>
            <a:endParaRPr lang="en-US" sz="1500" dirty="0" smtClean="0"/>
          </a:p>
          <a:p>
            <a:pPr marL="0" indent="0">
              <a:buFontTx/>
              <a:buNone/>
              <a:defRPr/>
            </a:pPr>
            <a:r>
              <a:rPr lang="en-US" sz="1500" dirty="0" smtClean="0"/>
              <a:t>The California Career Center with career and college planning resources</a:t>
            </a:r>
          </a:p>
          <a:p>
            <a:pPr marL="0" indent="0">
              <a:buFontTx/>
              <a:buNone/>
              <a:defRPr/>
            </a:pPr>
            <a:endParaRPr lang="en-US" sz="1500" dirty="0" smtClean="0"/>
          </a:p>
          <a:p>
            <a:pPr marL="0" indent="0">
              <a:buFontTx/>
              <a:buNone/>
              <a:defRPr/>
            </a:pPr>
            <a:r>
              <a:rPr lang="en-US" sz="1500" dirty="0" smtClean="0"/>
              <a:t>The California Career Zone, a web-based career exploration system</a:t>
            </a:r>
          </a:p>
          <a:p>
            <a:pPr marL="0" indent="0">
              <a:buFontTx/>
              <a:buNone/>
              <a:defRPr/>
            </a:pPr>
            <a:endParaRPr lang="en-US" sz="1500" dirty="0" smtClean="0"/>
          </a:p>
          <a:p>
            <a:pPr marL="0" indent="0">
              <a:buFontTx/>
              <a:buNone/>
              <a:defRPr/>
            </a:pPr>
            <a:r>
              <a:rPr lang="en-US" sz="1500" dirty="0" smtClean="0"/>
              <a:t>The California Career Planning Guide, a hard copy resource for student development of a personal career action plan</a:t>
            </a:r>
          </a:p>
          <a:p>
            <a:pPr marL="0" indent="0">
              <a:buFontTx/>
              <a:buNone/>
              <a:defRPr/>
            </a:pPr>
            <a:endParaRPr lang="en-US" sz="1500" dirty="0" smtClean="0"/>
          </a:p>
          <a:p>
            <a:pPr marL="0" indent="0">
              <a:buFontTx/>
              <a:buNone/>
              <a:defRPr/>
            </a:pPr>
            <a:r>
              <a:rPr lang="en-US" sz="1500" dirty="0" smtClean="0"/>
              <a:t>Find and Get the Right Job student guide, covers the basic steps in finding work</a:t>
            </a:r>
          </a:p>
          <a:p>
            <a:pPr marL="0" indent="0">
              <a:buFontTx/>
              <a:buNone/>
              <a:defRPr/>
            </a:pPr>
            <a:endParaRPr lang="en-US" sz="1500" dirty="0" smtClean="0"/>
          </a:p>
          <a:p>
            <a:pPr marL="0" indent="0">
              <a:buFontTx/>
              <a:buNone/>
              <a:defRPr/>
            </a:pPr>
            <a:r>
              <a:rPr lang="en-US" sz="1500" dirty="0" smtClean="0"/>
              <a:t>Succeed at Work student guide, helps transition to working and retaining employment</a:t>
            </a:r>
          </a:p>
          <a:p>
            <a:pPr marL="0" indent="0">
              <a:buFontTx/>
              <a:buNone/>
              <a:defRPr/>
            </a:pPr>
            <a:endParaRPr lang="en-US" sz="1500" dirty="0" smtClean="0"/>
          </a:p>
          <a:p>
            <a:pPr marL="0" indent="0">
              <a:buFontTx/>
              <a:buNone/>
              <a:defRPr/>
            </a:pPr>
            <a:r>
              <a:rPr lang="en-US" sz="1500" dirty="0" smtClean="0"/>
              <a:t>Career Surfer, mobile application available through iTunes and Google Play</a:t>
            </a:r>
          </a:p>
          <a:p>
            <a:pPr marL="0" indent="0">
              <a:buFontTx/>
              <a:buNone/>
              <a:defRPr/>
            </a:pPr>
            <a:endParaRPr lang="en-US" sz="1600" dirty="0" smtClean="0"/>
          </a:p>
          <a:p>
            <a:pPr marL="0" indent="0">
              <a:buFontTx/>
              <a:buNone/>
              <a:defRPr/>
            </a:pPr>
            <a:endParaRPr lang="en-US" sz="1800"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905000" y="609600"/>
            <a:ext cx="6781800" cy="1143000"/>
          </a:xfrm>
        </p:spPr>
        <p:txBody>
          <a:bodyPr/>
          <a:lstStyle/>
          <a:p>
            <a:r>
              <a:rPr lang="en-US" smtClean="0"/>
              <a:t>LCFF State Priorities</a:t>
            </a:r>
          </a:p>
        </p:txBody>
      </p:sp>
      <p:sp>
        <p:nvSpPr>
          <p:cNvPr id="28675" name="Content Placeholder 2"/>
          <p:cNvSpPr>
            <a:spLocks noGrp="1"/>
          </p:cNvSpPr>
          <p:nvPr>
            <p:ph idx="1"/>
          </p:nvPr>
        </p:nvSpPr>
        <p:spPr>
          <a:xfrm>
            <a:off x="1905000" y="1981200"/>
            <a:ext cx="6858000" cy="4038600"/>
          </a:xfrm>
        </p:spPr>
        <p:txBody>
          <a:bodyPr/>
          <a:lstStyle/>
          <a:p>
            <a:r>
              <a:rPr lang="en-US" sz="2400" smtClean="0"/>
              <a:t>Appropriate teacher assignments</a:t>
            </a:r>
            <a:endParaRPr lang="en-US" sz="1000" smtClean="0"/>
          </a:p>
          <a:p>
            <a:endParaRPr lang="en-US" sz="1000" smtClean="0"/>
          </a:p>
          <a:p>
            <a:r>
              <a:rPr lang="en-US" sz="2400" smtClean="0"/>
              <a:t>Implementation of academic content and performance standards for all students</a:t>
            </a:r>
          </a:p>
          <a:p>
            <a:endParaRPr lang="en-US" sz="1000" smtClean="0"/>
          </a:p>
          <a:p>
            <a:r>
              <a:rPr lang="en-US" sz="2400" smtClean="0"/>
              <a:t>All pupils have access to and participate in a broad course of study and all subject areas</a:t>
            </a:r>
          </a:p>
          <a:p>
            <a:endParaRPr lang="en-US" sz="1000" smtClean="0"/>
          </a:p>
          <a:p>
            <a:r>
              <a:rPr lang="en-US" sz="2400" smtClean="0"/>
              <a:t>Parent involvement in decision-making</a:t>
            </a:r>
          </a:p>
          <a:p>
            <a:endParaRPr lang="en-US" sz="1000" smtClean="0"/>
          </a:p>
          <a:p>
            <a:r>
              <a:rPr lang="en-US" sz="2400" smtClean="0"/>
              <a:t>Pupil achievement measured by a variety of metrics</a:t>
            </a:r>
          </a:p>
          <a:p>
            <a:endParaRPr lang="en-US"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LCFF State Priorities</a:t>
            </a:r>
          </a:p>
        </p:txBody>
      </p:sp>
      <p:sp>
        <p:nvSpPr>
          <p:cNvPr id="3" name="Content Placeholder 2"/>
          <p:cNvSpPr>
            <a:spLocks noGrp="1"/>
          </p:cNvSpPr>
          <p:nvPr>
            <p:ph idx="1"/>
          </p:nvPr>
        </p:nvSpPr>
        <p:spPr>
          <a:xfrm>
            <a:off x="1905000" y="1981200"/>
            <a:ext cx="6858000" cy="4038600"/>
          </a:xfrm>
        </p:spPr>
        <p:txBody>
          <a:bodyPr/>
          <a:lstStyle/>
          <a:p>
            <a:pPr>
              <a:defRPr/>
            </a:pPr>
            <a:r>
              <a:rPr lang="en-US" sz="2400" dirty="0"/>
              <a:t>Pupil engagement</a:t>
            </a:r>
            <a:r>
              <a:rPr lang="en-US" sz="2400" dirty="0" smtClean="0"/>
              <a:t>:  measured </a:t>
            </a:r>
            <a:r>
              <a:rPr lang="en-US" sz="2400" dirty="0"/>
              <a:t>by attendance-related and dropout/graduation </a:t>
            </a:r>
            <a:r>
              <a:rPr lang="en-US" sz="2400" dirty="0" smtClean="0"/>
              <a:t>measures</a:t>
            </a:r>
          </a:p>
          <a:p>
            <a:pPr>
              <a:defRPr/>
            </a:pPr>
            <a:endParaRPr lang="en-US" sz="1000" dirty="0"/>
          </a:p>
          <a:p>
            <a:pPr>
              <a:defRPr/>
            </a:pPr>
            <a:r>
              <a:rPr lang="en-US" sz="2400" dirty="0"/>
              <a:t>School Climate measured by behavioral indicators and other local </a:t>
            </a:r>
            <a:r>
              <a:rPr lang="en-US" sz="2400" dirty="0" smtClean="0"/>
              <a:t>measures</a:t>
            </a:r>
          </a:p>
          <a:p>
            <a:pPr>
              <a:defRPr/>
            </a:pPr>
            <a:endParaRPr lang="en-US" sz="1000" dirty="0"/>
          </a:p>
          <a:p>
            <a:pPr>
              <a:defRPr/>
            </a:pPr>
            <a:r>
              <a:rPr lang="en-US" sz="2400" dirty="0"/>
              <a:t>Pupil outcomes…..(in required fields of study</a:t>
            </a:r>
            <a:r>
              <a:rPr lang="en-US" sz="2400" dirty="0" smtClean="0"/>
              <a:t>)</a:t>
            </a:r>
          </a:p>
          <a:p>
            <a:pPr>
              <a:defRPr/>
            </a:pPr>
            <a:endParaRPr lang="en-US" sz="1000" dirty="0" smtClean="0"/>
          </a:p>
          <a:p>
            <a:pPr>
              <a:defRPr/>
            </a:pPr>
            <a:r>
              <a:rPr lang="en-US" sz="2400" dirty="0" smtClean="0"/>
              <a:t>County </a:t>
            </a:r>
            <a:r>
              <a:rPr lang="en-US" sz="2400" dirty="0"/>
              <a:t>coordination of expelled </a:t>
            </a:r>
            <a:r>
              <a:rPr lang="en-US" sz="2400" dirty="0" smtClean="0"/>
              <a:t>students</a:t>
            </a:r>
          </a:p>
          <a:p>
            <a:pPr>
              <a:defRPr/>
            </a:pPr>
            <a:endParaRPr lang="en-US" sz="1000" dirty="0"/>
          </a:p>
          <a:p>
            <a:pPr>
              <a:defRPr/>
            </a:pPr>
            <a:r>
              <a:rPr lang="en-US" sz="2400" dirty="0" smtClean="0"/>
              <a:t>County </a:t>
            </a:r>
            <a:r>
              <a:rPr lang="en-US" sz="2400" dirty="0"/>
              <a:t>coordination of services for foster children.</a:t>
            </a:r>
          </a:p>
          <a:p>
            <a:pPr marL="0" indent="0">
              <a:buFontTx/>
              <a:buNone/>
              <a:defRPr/>
            </a:pPr>
            <a:endParaRPr lang="en-US" dirty="0"/>
          </a:p>
          <a:p>
            <a:pPr>
              <a:defRPr/>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p:txBody>
          <a:bodyPr/>
          <a:lstStyle/>
          <a:p>
            <a:pPr marL="0" indent="0" algn="ctr">
              <a:lnSpc>
                <a:spcPct val="90000"/>
              </a:lnSpc>
              <a:buFontTx/>
              <a:buNone/>
            </a:pPr>
            <a:endParaRPr lang="en-US" sz="2000" smtClean="0"/>
          </a:p>
          <a:p>
            <a:pPr marL="0" indent="0" algn="ctr">
              <a:lnSpc>
                <a:spcPct val="90000"/>
              </a:lnSpc>
              <a:buFontTx/>
              <a:buNone/>
            </a:pPr>
            <a:endParaRPr lang="en-US" sz="2000" smtClean="0"/>
          </a:p>
          <a:p>
            <a:pPr marL="0" indent="0" algn="ctr">
              <a:lnSpc>
                <a:spcPct val="90000"/>
              </a:lnSpc>
              <a:buFontTx/>
              <a:buNone/>
            </a:pPr>
            <a:r>
              <a:rPr lang="en-US" sz="2000" smtClean="0"/>
              <a:t>David Militzer </a:t>
            </a:r>
          </a:p>
          <a:p>
            <a:pPr marL="0" indent="0" algn="ctr">
              <a:lnSpc>
                <a:spcPct val="90000"/>
              </a:lnSpc>
              <a:buFontTx/>
              <a:buNone/>
            </a:pPr>
            <a:r>
              <a:rPr lang="en-US" sz="2000" smtClean="0"/>
              <a:t>Education Programs Consultant</a:t>
            </a:r>
          </a:p>
          <a:p>
            <a:pPr marL="0" indent="0" algn="ctr">
              <a:lnSpc>
                <a:spcPct val="90000"/>
              </a:lnSpc>
              <a:buFontTx/>
              <a:buNone/>
            </a:pPr>
            <a:r>
              <a:rPr lang="en-US" sz="2000" smtClean="0"/>
              <a:t>Partnership for 21</a:t>
            </a:r>
            <a:r>
              <a:rPr lang="en-US" sz="2000" baseline="30000" smtClean="0"/>
              <a:t>st</a:t>
            </a:r>
            <a:r>
              <a:rPr lang="en-US" sz="2000" smtClean="0"/>
              <a:t> Century Skills</a:t>
            </a:r>
          </a:p>
          <a:p>
            <a:pPr marL="0" indent="0" algn="ctr">
              <a:lnSpc>
                <a:spcPct val="90000"/>
              </a:lnSpc>
              <a:buFontTx/>
              <a:buNone/>
            </a:pPr>
            <a:r>
              <a:rPr lang="en-US" sz="2000" smtClean="0"/>
              <a:t>High School Innovations and Initiatives Office</a:t>
            </a:r>
          </a:p>
          <a:p>
            <a:pPr marL="0" indent="0" algn="ctr">
              <a:lnSpc>
                <a:spcPct val="90000"/>
              </a:lnSpc>
              <a:buFontTx/>
              <a:buNone/>
            </a:pPr>
            <a:r>
              <a:rPr lang="en-US" sz="2000" smtClean="0"/>
              <a:t>Career and College Transitions Division</a:t>
            </a:r>
          </a:p>
          <a:p>
            <a:pPr marL="0" indent="0" algn="ctr">
              <a:lnSpc>
                <a:spcPct val="90000"/>
              </a:lnSpc>
              <a:buFontTx/>
              <a:buNone/>
            </a:pPr>
            <a:r>
              <a:rPr lang="en-US" sz="2000" smtClean="0"/>
              <a:t>Instruction and Learning Support Branch</a:t>
            </a:r>
          </a:p>
          <a:p>
            <a:pPr marL="0" indent="0" algn="ctr">
              <a:lnSpc>
                <a:spcPct val="90000"/>
              </a:lnSpc>
              <a:buFontTx/>
              <a:buNone/>
            </a:pPr>
            <a:r>
              <a:rPr lang="en-US" sz="2000" smtClean="0"/>
              <a:t>California Department of Education</a:t>
            </a:r>
          </a:p>
          <a:p>
            <a:pPr marL="0" indent="0" algn="ctr">
              <a:lnSpc>
                <a:spcPct val="90000"/>
              </a:lnSpc>
              <a:buFontTx/>
              <a:buNone/>
            </a:pPr>
            <a:r>
              <a:rPr lang="en-US" sz="2000" smtClean="0"/>
              <a:t>916 323-5146</a:t>
            </a:r>
          </a:p>
          <a:p>
            <a:pPr marL="0" indent="0" algn="ctr">
              <a:lnSpc>
                <a:spcPct val="90000"/>
              </a:lnSpc>
              <a:buFontTx/>
              <a:buNone/>
            </a:pPr>
            <a:r>
              <a:rPr lang="en-US" sz="2000" smtClean="0"/>
              <a:t>E-mail: </a:t>
            </a:r>
            <a:r>
              <a:rPr lang="en-US" sz="2000" smtClean="0">
                <a:hlinkClick r:id="rId3"/>
              </a:rPr>
              <a:t>dmilitzer@cde.ca.gov</a:t>
            </a:r>
            <a:endParaRPr lang="en-US" sz="2000" smtClean="0"/>
          </a:p>
          <a:p>
            <a:pPr marL="0" indent="0" algn="ctr">
              <a:lnSpc>
                <a:spcPct val="90000"/>
              </a:lnSpc>
              <a:buFontTx/>
              <a:buNone/>
            </a:pPr>
            <a:endParaRPr lang="en-US" sz="2000" smtClean="0"/>
          </a:p>
          <a:p>
            <a:pPr marL="0" indent="0">
              <a:buFontTx/>
              <a:buNone/>
            </a:pPr>
            <a:endParaRPr lang="en-US" smtClean="0"/>
          </a:p>
        </p:txBody>
      </p:sp>
      <p:sp>
        <p:nvSpPr>
          <p:cNvPr id="33795" name="Title 1"/>
          <p:cNvSpPr>
            <a:spLocks noGrp="1"/>
          </p:cNvSpPr>
          <p:nvPr>
            <p:ph type="title"/>
          </p:nvPr>
        </p:nvSpPr>
        <p:spPr/>
        <p:txBody>
          <a:bodyPr/>
          <a:lstStyle/>
          <a:p>
            <a:endParaRPr 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z="3600" b="1" smtClean="0">
                <a:solidFill>
                  <a:srgbClr val="000099"/>
                </a:solidFill>
              </a:rPr>
              <a:t>State Programs Eliminated* Under New Funding System</a:t>
            </a:r>
          </a:p>
        </p:txBody>
      </p:sp>
      <p:sp>
        <p:nvSpPr>
          <p:cNvPr id="5123" name="Content Placeholder 2"/>
          <p:cNvSpPr>
            <a:spLocks noGrp="1"/>
          </p:cNvSpPr>
          <p:nvPr>
            <p:ph idx="1"/>
          </p:nvPr>
        </p:nvSpPr>
        <p:spPr/>
        <p:txBody>
          <a:bodyPr/>
          <a:lstStyle/>
          <a:p>
            <a:pPr marL="0" indent="0">
              <a:buFontTx/>
              <a:buNone/>
            </a:pPr>
            <a:r>
              <a:rPr lang="en-US" sz="2000" b="1" smtClean="0"/>
              <a:t>Grade 7 – 12 Counseling, Gifted and Talented Education, Civic Education, Economic Impact Aid, High School Class Size Reduction, Principal Training, Professional Development Block Grant, School and Library Block Grant, Professional Development for Math and English, School Safety, Student Councils, Summer School Programs, Teacher Credentialing Block Grant, AVID, et. al.</a:t>
            </a:r>
          </a:p>
          <a:p>
            <a:pPr marL="0" indent="0">
              <a:buFontTx/>
              <a:buNone/>
            </a:pPr>
            <a:r>
              <a:rPr lang="en-US" sz="2000" b="1" smtClean="0"/>
              <a:t>CTE funding (Ag Incentive Grants, Regional Occupational Centers and Programs): funding held harmless for two years (2013 – 2015), then included in Local Control Funding Formula.  </a:t>
            </a:r>
          </a:p>
          <a:p>
            <a:pPr marL="0" indent="0" algn="r">
              <a:buFontTx/>
              <a:buNone/>
            </a:pPr>
            <a:r>
              <a:rPr lang="en-US" sz="2000" b="1" smtClean="0"/>
              <a:t>*Dept. of Finance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b="1" smtClean="0">
                <a:solidFill>
                  <a:srgbClr val="000099"/>
                </a:solidFill>
              </a:rPr>
              <a:t>Deja vu</a:t>
            </a:r>
          </a:p>
        </p:txBody>
      </p:sp>
      <p:sp>
        <p:nvSpPr>
          <p:cNvPr id="6147" name="Content Placeholder 2"/>
          <p:cNvSpPr>
            <a:spLocks noGrp="1"/>
          </p:cNvSpPr>
          <p:nvPr>
            <p:ph idx="1"/>
          </p:nvPr>
        </p:nvSpPr>
        <p:spPr/>
        <p:txBody>
          <a:bodyPr/>
          <a:lstStyle/>
          <a:p>
            <a:pPr marL="0" indent="0">
              <a:buFontTx/>
              <a:buNone/>
            </a:pPr>
            <a:r>
              <a:rPr lang="en-US" b="1" smtClean="0"/>
              <a:t>“Funding dispute threatens health, counseling program” </a:t>
            </a:r>
          </a:p>
          <a:p>
            <a:pPr marL="0" indent="0">
              <a:buFontTx/>
              <a:buNone/>
            </a:pPr>
            <a:r>
              <a:rPr lang="en-US" b="1" smtClean="0"/>
              <a:t>School nurses, speech pathologists, counselors and psychologists throughout CA face pink slips this Spring as districts struggle to close a 600 million gap created by a withholding of federal funds…..”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b="1" smtClean="0">
                <a:solidFill>
                  <a:srgbClr val="000099"/>
                </a:solidFill>
              </a:rPr>
              <a:t>100 Students </a:t>
            </a:r>
            <a:br>
              <a:rPr lang="en-US" b="1" smtClean="0">
                <a:solidFill>
                  <a:srgbClr val="000099"/>
                </a:solidFill>
              </a:rPr>
            </a:br>
            <a:r>
              <a:rPr lang="en-US" b="1" smtClean="0">
                <a:solidFill>
                  <a:srgbClr val="000099"/>
                </a:solidFill>
              </a:rPr>
              <a:t>Start 9</a:t>
            </a:r>
            <a:r>
              <a:rPr lang="en-US" b="1" baseline="30000" smtClean="0">
                <a:solidFill>
                  <a:srgbClr val="000099"/>
                </a:solidFill>
              </a:rPr>
              <a:t>th</a:t>
            </a:r>
            <a:r>
              <a:rPr lang="en-US" b="1" smtClean="0">
                <a:solidFill>
                  <a:srgbClr val="000099"/>
                </a:solidFill>
              </a:rPr>
              <a:t> Grade</a:t>
            </a:r>
          </a:p>
        </p:txBody>
      </p:sp>
      <p:sp>
        <p:nvSpPr>
          <p:cNvPr id="3" name="Content Placeholder 2"/>
          <p:cNvSpPr>
            <a:spLocks noGrp="1"/>
          </p:cNvSpPr>
          <p:nvPr>
            <p:ph idx="1"/>
          </p:nvPr>
        </p:nvSpPr>
        <p:spPr/>
        <p:txBody>
          <a:bodyPr/>
          <a:lstStyle/>
          <a:p>
            <a:pPr>
              <a:defRPr/>
            </a:pPr>
            <a:r>
              <a:rPr lang="en-US" sz="2800" b="1" dirty="0" smtClean="0"/>
              <a:t>51 are on a “college prep” track</a:t>
            </a:r>
          </a:p>
          <a:p>
            <a:pPr>
              <a:defRPr/>
            </a:pPr>
            <a:r>
              <a:rPr lang="en-US" sz="2800" b="1" dirty="0" smtClean="0"/>
              <a:t>75 graduate from high school</a:t>
            </a:r>
          </a:p>
          <a:p>
            <a:pPr>
              <a:defRPr/>
            </a:pPr>
            <a:r>
              <a:rPr lang="en-US" sz="2800" b="1" dirty="0" smtClean="0"/>
              <a:t>51 enter college</a:t>
            </a:r>
          </a:p>
          <a:p>
            <a:pPr>
              <a:defRPr/>
            </a:pPr>
            <a:r>
              <a:rPr lang="en-US" sz="2800" b="1" dirty="0" smtClean="0"/>
              <a:t>38 need Remediation</a:t>
            </a:r>
          </a:p>
          <a:p>
            <a:pPr>
              <a:defRPr/>
            </a:pPr>
            <a:r>
              <a:rPr lang="en-US" sz="2800" b="1" dirty="0" smtClean="0"/>
              <a:t>26 graduate with degree</a:t>
            </a:r>
          </a:p>
          <a:p>
            <a:pPr>
              <a:defRPr/>
            </a:pPr>
            <a:r>
              <a:rPr lang="en-US" sz="2800" b="1" dirty="0" smtClean="0"/>
              <a:t>50% of recent grads working in jobs requiring only H.S. diploma</a:t>
            </a:r>
          </a:p>
          <a:p>
            <a:pPr marL="0" indent="0" algn="r">
              <a:buFontTx/>
              <a:buNone/>
              <a:defRPr/>
            </a:pPr>
            <a:r>
              <a:rPr lang="en-US" sz="1400" dirty="0" smtClean="0"/>
              <a:t>US Dept. of Education and </a:t>
            </a:r>
            <a:r>
              <a:rPr lang="en-US" sz="1400" dirty="0" err="1" smtClean="0"/>
              <a:t>Heldrich</a:t>
            </a:r>
            <a:r>
              <a:rPr lang="en-US" sz="1400" dirty="0" smtClean="0"/>
              <a:t> Center, Rutgers University  </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1676400" y="457200"/>
            <a:ext cx="7467600" cy="838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600" b="1" smtClean="0">
                <a:solidFill>
                  <a:schemeClr val="tx1"/>
                </a:solidFill>
                <a:ea typeface="ＭＳ Ｐゴシック" panose="020B0600070205080204" pitchFamily="34" charset="-128"/>
              </a:rPr>
              <a:t> </a:t>
            </a:r>
          </a:p>
        </p:txBody>
      </p:sp>
      <p:sp>
        <p:nvSpPr>
          <p:cNvPr id="4099" name="Content Placeholder 2"/>
          <p:cNvSpPr>
            <a:spLocks/>
          </p:cNvSpPr>
          <p:nvPr/>
        </p:nvSpPr>
        <p:spPr bwMode="auto">
          <a:xfrm>
            <a:off x="2362200" y="1535113"/>
            <a:ext cx="6477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defRPr/>
            </a:pPr>
            <a:endParaRPr lang="en-US" sz="2000" dirty="0">
              <a:solidFill>
                <a:srgbClr val="000000"/>
              </a:solidFill>
              <a:latin typeface="Arial" charset="0"/>
              <a:cs typeface="Arial" charset="0"/>
            </a:endParaRPr>
          </a:p>
          <a:p>
            <a:pPr>
              <a:spcBef>
                <a:spcPct val="20000"/>
              </a:spcBef>
              <a:defRPr/>
            </a:pPr>
            <a:r>
              <a:rPr lang="en-US" sz="1800" dirty="0">
                <a:solidFill>
                  <a:srgbClr val="000000"/>
                </a:solidFill>
                <a:latin typeface="Arial" charset="0"/>
                <a:cs typeface="Arial" charset="0"/>
              </a:rPr>
              <a:t>Research has clearly indicated that CTE is a critical component of a broad and deep school curriculum that addresses career and college readiness. CTE proven models for assisting LEAs in offering programs and curricula consistent with the Common Core, Local Control Funding Formula and Local Control Accountability Plan. It provides relevance and real world content for academic studies while promoting teamwork and cooperative learning. It builds student, teacher, counselor, parent, business, and community engagement. And it encourages students to see a high school diploma and readiness for college or other postsecondary study as a foundation for the future rather than an end in and of itself.  It is popular with elected officials, parents, business, and knowledgeable educators. </a:t>
            </a:r>
          </a:p>
          <a:p>
            <a:pPr>
              <a:spcBef>
                <a:spcPct val="20000"/>
              </a:spcBef>
              <a:defRPr/>
            </a:pPr>
            <a:endParaRPr lang="en-US" sz="2000" dirty="0">
              <a:solidFill>
                <a:srgbClr val="000000"/>
              </a:solidFill>
              <a:latin typeface="Arial" charset="0"/>
              <a:cs typeface="Arial" charset="0"/>
            </a:endParaRPr>
          </a:p>
          <a:p>
            <a:pPr>
              <a:spcBef>
                <a:spcPct val="20000"/>
              </a:spcBef>
              <a:defRPr/>
            </a:pPr>
            <a:endParaRPr lang="en-US" sz="2000" dirty="0">
              <a:solidFill>
                <a:srgbClr val="000000"/>
              </a:solidFill>
              <a:latin typeface="Arial" charset="0"/>
              <a:cs typeface="Arial" charset="0"/>
            </a:endParaRPr>
          </a:p>
          <a:p>
            <a:pPr>
              <a:spcBef>
                <a:spcPct val="20000"/>
              </a:spcBef>
              <a:defRPr/>
            </a:pPr>
            <a:r>
              <a:rPr lang="en-US" sz="2000" dirty="0">
                <a:solidFill>
                  <a:srgbClr val="000000"/>
                </a:solidFill>
                <a:latin typeface="Arial" charset="0"/>
                <a:cs typeface="Arial" charset="0"/>
              </a:rPr>
              <a:t>. </a:t>
            </a:r>
          </a:p>
          <a:p>
            <a:pPr marL="342900" indent="-342900" algn="ctr">
              <a:defRPr/>
            </a:pPr>
            <a:endParaRPr lang="en-US" sz="2400" i="1" dirty="0">
              <a:latin typeface="Arial" charset="0"/>
              <a:cs typeface="Arial" charset="0"/>
            </a:endParaRPr>
          </a:p>
          <a:p>
            <a:pPr marL="342900" indent="-342900" algn="ctr">
              <a:defRPr/>
            </a:pPr>
            <a:endParaRPr lang="en-US" sz="1400" dirty="0">
              <a:latin typeface="Arial" charset="0"/>
              <a:cs typeface="Arial" charset="0"/>
            </a:endParaRPr>
          </a:p>
          <a:p>
            <a:pPr marL="342900" indent="-342900" algn="ctr">
              <a:defRPr/>
            </a:pPr>
            <a:endParaRPr lang="en-US" sz="1400" dirty="0">
              <a:latin typeface="Arial" charset="0"/>
              <a:cs typeface="Arial" charset="0"/>
            </a:endParaRPr>
          </a:p>
          <a:p>
            <a:pPr marL="342900" indent="-342900" algn="ctr">
              <a:defRPr/>
            </a:pPr>
            <a:endParaRPr lang="en-US" sz="1400" dirty="0">
              <a:latin typeface="Arial" charset="0"/>
              <a:cs typeface="Arial" charset="0"/>
            </a:endParaRPr>
          </a:p>
          <a:p>
            <a:pPr marL="342900" indent="-342900" algn="ctr">
              <a:defRPr/>
            </a:pPr>
            <a:endParaRPr lang="en-US" sz="1400" dirty="0">
              <a:latin typeface="Arial" charset="0"/>
              <a:cs typeface="Arial" charset="0"/>
            </a:endParaRPr>
          </a:p>
          <a:p>
            <a:pPr marL="342900" indent="-342900" algn="ctr">
              <a:defRPr/>
            </a:pPr>
            <a:endParaRPr lang="en-US" sz="1400" dirty="0">
              <a:latin typeface="Arial" charset="0"/>
              <a:cs typeface="Arial" charset="0"/>
            </a:endParaRPr>
          </a:p>
          <a:p>
            <a:pPr marL="342900" indent="-342900" algn="ctr">
              <a:defRPr/>
            </a:pPr>
            <a:endParaRPr lang="en-US" sz="1400" dirty="0">
              <a:latin typeface="Arial" charset="0"/>
              <a:cs typeface="Arial" charset="0"/>
            </a:endParaRPr>
          </a:p>
          <a:p>
            <a:pPr marL="342900" indent="-342900" algn="ctr">
              <a:spcBef>
                <a:spcPct val="20000"/>
              </a:spcBef>
              <a:defRPr/>
            </a:pPr>
            <a:r>
              <a:rPr lang="en-US" sz="3200" dirty="0">
                <a:latin typeface="Times New Roman" pitchFamily="18" charset="0"/>
              </a:rPr>
              <a:t>.</a:t>
            </a:r>
          </a:p>
          <a:p>
            <a:pPr marL="342900" indent="-342900">
              <a:spcBef>
                <a:spcPct val="20000"/>
              </a:spcBef>
              <a:defRPr/>
            </a:pPr>
            <a:endParaRPr lang="en-US" sz="3200" dirty="0">
              <a:latin typeface="Times New Roman" pitchFamily="18" charset="0"/>
            </a:endParaRPr>
          </a:p>
          <a:p>
            <a:pPr marL="342900" indent="-342900">
              <a:spcBef>
                <a:spcPct val="20000"/>
              </a:spcBef>
              <a:defRPr/>
            </a:pPr>
            <a:endParaRPr lang="en-US" sz="3200" dirty="0">
              <a:latin typeface="Times New Roman" pitchFamily="18" charset="0"/>
            </a:endParaRPr>
          </a:p>
          <a:p>
            <a:pPr marL="342900" indent="-342900">
              <a:spcBef>
                <a:spcPct val="20000"/>
              </a:spcBef>
              <a:defRPr/>
            </a:pPr>
            <a:endParaRPr lang="en-US" sz="3200" dirty="0">
              <a:latin typeface="Times New Roman"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2473325" y="2209800"/>
            <a:ext cx="60960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a:r>
              <a:rPr lang="en-US" sz="2800">
                <a:solidFill>
                  <a:srgbClr val="000000"/>
                </a:solidFill>
                <a:cs typeface="Arial" panose="020B0604020202020204" pitchFamily="34" charset="0"/>
              </a:rPr>
              <a:t>YET……</a:t>
            </a:r>
          </a:p>
          <a:p>
            <a:pPr algn="ctr"/>
            <a:endParaRPr lang="en-US" sz="2800">
              <a:solidFill>
                <a:srgbClr val="000000"/>
              </a:solidFill>
              <a:cs typeface="Arial" panose="020B0604020202020204" pitchFamily="34" charset="0"/>
            </a:endParaRPr>
          </a:p>
          <a:p>
            <a:pPr algn="ctr"/>
            <a:r>
              <a:rPr lang="en-US" sz="2800">
                <a:solidFill>
                  <a:srgbClr val="000000"/>
                </a:solidFill>
                <a:cs typeface="Arial" panose="020B0604020202020204" pitchFamily="34" charset="0"/>
              </a:rPr>
              <a:t>Despite the ongoing popularity of Career Technical Education, CTE has been declining for over 20 years</a:t>
            </a:r>
          </a:p>
          <a:p>
            <a:pPr algn="ctr"/>
            <a:endParaRPr lang="en-US" sz="2800">
              <a:solidFill>
                <a:srgbClr val="000000"/>
              </a:solidFill>
              <a:cs typeface="Arial" panose="020B0604020202020204" pitchFamily="34" charset="0"/>
            </a:endParaRPr>
          </a:p>
          <a:p>
            <a:pPr algn="ctr"/>
            <a:endParaRPr lang="en-US" sz="2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solidFill>
                  <a:srgbClr val="000099"/>
                </a:solidFill>
              </a:rPr>
              <a:t>CTE in California</a:t>
            </a:r>
          </a:p>
        </p:txBody>
      </p:sp>
      <p:sp>
        <p:nvSpPr>
          <p:cNvPr id="10243" name="Content Placeholder 2"/>
          <p:cNvSpPr>
            <a:spLocks noGrp="1"/>
          </p:cNvSpPr>
          <p:nvPr>
            <p:ph idx="1"/>
          </p:nvPr>
        </p:nvSpPr>
        <p:spPr/>
        <p:txBody>
          <a:bodyPr/>
          <a:lstStyle/>
          <a:p>
            <a:pPr marL="0" indent="0">
              <a:buFontTx/>
              <a:buNone/>
            </a:pPr>
            <a:r>
              <a:rPr lang="en-US" sz="2400" b="1" smtClean="0"/>
              <a:t>In California High Schools, between 2011 -12 and 2012-13, CTE student enrollment dropped by 11.8%</a:t>
            </a:r>
          </a:p>
          <a:p>
            <a:pPr marL="0" indent="0">
              <a:buFontTx/>
              <a:buNone/>
            </a:pPr>
            <a:endParaRPr lang="en-US" sz="2400" b="1" smtClean="0"/>
          </a:p>
          <a:p>
            <a:pPr marL="0" indent="0">
              <a:buFontTx/>
              <a:buNone/>
            </a:pPr>
            <a:r>
              <a:rPr lang="en-US" sz="2400" b="1" smtClean="0"/>
              <a:t>There was a 11.1% decrease in CTE courses</a:t>
            </a:r>
          </a:p>
          <a:p>
            <a:pPr marL="0" indent="0">
              <a:buFontTx/>
              <a:buNone/>
            </a:pPr>
            <a:endParaRPr lang="en-US" sz="2400" b="1" smtClean="0"/>
          </a:p>
          <a:p>
            <a:pPr marL="0" indent="0">
              <a:buFontTx/>
              <a:buNone/>
            </a:pPr>
            <a:r>
              <a:rPr lang="en-US" sz="2400" b="1" smtClean="0"/>
              <a:t>The number of CTE Credentialed Teachers fell by 19.6%</a:t>
            </a:r>
          </a:p>
          <a:p>
            <a:pPr marL="0" indent="0">
              <a:buFontTx/>
              <a:buNone/>
            </a:pPr>
            <a:endParaRPr lang="en-US" sz="2400" b="1" smtClean="0"/>
          </a:p>
          <a:p>
            <a:pPr marL="0" indent="0">
              <a:buFontTx/>
              <a:buNone/>
            </a:pPr>
            <a:r>
              <a:rPr lang="en-US" sz="2400" b="1" smtClean="0"/>
              <a:t>No data on Middle Grades available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1676400" y="457200"/>
            <a:ext cx="7467600" cy="838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200" b="1" smtClean="0">
                <a:solidFill>
                  <a:schemeClr val="tx1"/>
                </a:solidFill>
                <a:ea typeface="ＭＳ Ｐゴシック" panose="020B0600070205080204" pitchFamily="34" charset="-128"/>
              </a:rPr>
              <a:t/>
            </a:r>
            <a:br>
              <a:rPr lang="en-US" sz="3200" b="1" smtClean="0">
                <a:solidFill>
                  <a:schemeClr val="tx1"/>
                </a:solidFill>
                <a:ea typeface="ＭＳ Ｐゴシック" panose="020B0600070205080204" pitchFamily="34" charset="-128"/>
              </a:rPr>
            </a:br>
            <a:r>
              <a:rPr lang="en-US" sz="3200" b="1" smtClean="0">
                <a:solidFill>
                  <a:srgbClr val="000099"/>
                </a:solidFill>
                <a:ea typeface="ＭＳ Ｐゴシック" panose="020B0600070205080204" pitchFamily="34" charset="-128"/>
              </a:rPr>
              <a:t>Since Publication of </a:t>
            </a:r>
            <a:br>
              <a:rPr lang="en-US" sz="3200" b="1" smtClean="0">
                <a:solidFill>
                  <a:srgbClr val="000099"/>
                </a:solidFill>
                <a:ea typeface="ＭＳ Ｐゴシック" panose="020B0600070205080204" pitchFamily="34" charset="-128"/>
              </a:rPr>
            </a:br>
            <a:r>
              <a:rPr lang="en-US" sz="3200" b="1" u="sng" smtClean="0">
                <a:solidFill>
                  <a:srgbClr val="000099"/>
                </a:solidFill>
                <a:ea typeface="ＭＳ Ｐゴシック" panose="020B0600070205080204" pitchFamily="34" charset="-128"/>
              </a:rPr>
              <a:t>A Nation At Risk</a:t>
            </a:r>
            <a:r>
              <a:rPr lang="en-US" sz="3600" b="1" smtClean="0">
                <a:solidFill>
                  <a:schemeClr val="tx1"/>
                </a:solidFill>
                <a:ea typeface="ＭＳ Ｐゴシック" panose="020B0600070205080204" pitchFamily="34" charset="-128"/>
              </a:rPr>
              <a:t/>
            </a:r>
            <a:br>
              <a:rPr lang="en-US" sz="3600" b="1" smtClean="0">
                <a:solidFill>
                  <a:schemeClr val="tx1"/>
                </a:solidFill>
                <a:ea typeface="ＭＳ Ｐゴシック" panose="020B0600070205080204" pitchFamily="34" charset="-128"/>
              </a:rPr>
            </a:br>
            <a:r>
              <a:rPr lang="en-US" sz="3600" b="1" smtClean="0">
                <a:solidFill>
                  <a:schemeClr val="tx1"/>
                </a:solidFill>
                <a:ea typeface="ＭＳ Ｐゴシック" panose="020B0600070205080204" pitchFamily="34" charset="-128"/>
              </a:rPr>
              <a:t> </a:t>
            </a:r>
          </a:p>
        </p:txBody>
      </p:sp>
      <p:sp>
        <p:nvSpPr>
          <p:cNvPr id="4099" name="Content Placeholder 2"/>
          <p:cNvSpPr>
            <a:spLocks/>
          </p:cNvSpPr>
          <p:nvPr/>
        </p:nvSpPr>
        <p:spPr bwMode="auto">
          <a:xfrm>
            <a:off x="2105025" y="1752600"/>
            <a:ext cx="6781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2">
              <a:spcBef>
                <a:spcPct val="20000"/>
              </a:spcBef>
              <a:defRPr/>
            </a:pPr>
            <a:r>
              <a:rPr lang="en-US" sz="2000" b="1" dirty="0">
                <a:solidFill>
                  <a:srgbClr val="000000"/>
                </a:solidFill>
                <a:latin typeface="Arial" charset="0"/>
                <a:cs typeface="Arial" charset="0"/>
              </a:rPr>
              <a:t>These have been main drivers effecting school reform: </a:t>
            </a:r>
          </a:p>
          <a:p>
            <a:pPr lvl="2">
              <a:spcBef>
                <a:spcPct val="20000"/>
              </a:spcBef>
              <a:defRPr/>
            </a:pPr>
            <a:r>
              <a:rPr lang="en-US" sz="2000" b="1" dirty="0">
                <a:solidFill>
                  <a:srgbClr val="000000"/>
                </a:solidFill>
                <a:latin typeface="Arial" charset="0"/>
                <a:cs typeface="Arial" charset="0"/>
              </a:rPr>
              <a:t> </a:t>
            </a:r>
          </a:p>
          <a:p>
            <a:pPr marL="1257300" lvl="2" indent="-342900">
              <a:spcBef>
                <a:spcPct val="20000"/>
              </a:spcBef>
              <a:buFont typeface="Arial" pitchFamily="34" charset="0"/>
              <a:buChar char="•"/>
              <a:defRPr/>
            </a:pPr>
            <a:r>
              <a:rPr lang="en-US" sz="2000" b="1" dirty="0">
                <a:solidFill>
                  <a:srgbClr val="000000"/>
                </a:solidFill>
                <a:latin typeface="Arial" charset="0"/>
                <a:cs typeface="Arial" charset="0"/>
              </a:rPr>
              <a:t>Higher Standards</a:t>
            </a:r>
          </a:p>
          <a:p>
            <a:pPr marL="1257300" lvl="2" indent="-342900">
              <a:spcBef>
                <a:spcPct val="20000"/>
              </a:spcBef>
              <a:buFont typeface="Arial" pitchFamily="34" charset="0"/>
              <a:buChar char="•"/>
              <a:defRPr/>
            </a:pPr>
            <a:r>
              <a:rPr lang="en-US" sz="2000" b="1" dirty="0">
                <a:solidFill>
                  <a:srgbClr val="000000"/>
                </a:solidFill>
                <a:latin typeface="Arial" charset="0"/>
                <a:cs typeface="Arial" charset="0"/>
              </a:rPr>
              <a:t>Higher Expectations (for students, schools, and increasingly teachers)</a:t>
            </a:r>
          </a:p>
          <a:p>
            <a:pPr marL="1257300" lvl="2" indent="-342900">
              <a:spcBef>
                <a:spcPct val="20000"/>
              </a:spcBef>
              <a:buFont typeface="Arial" pitchFamily="34" charset="0"/>
              <a:buChar char="•"/>
              <a:defRPr/>
            </a:pPr>
            <a:r>
              <a:rPr lang="en-US" sz="2000" b="1" dirty="0">
                <a:solidFill>
                  <a:srgbClr val="000000"/>
                </a:solidFill>
                <a:latin typeface="Arial" charset="0"/>
                <a:cs typeface="Arial" charset="0"/>
              </a:rPr>
              <a:t>Higher Accountability (with negative motivators)</a:t>
            </a:r>
          </a:p>
          <a:p>
            <a:pPr marL="1257300" lvl="2" indent="-342900">
              <a:spcBef>
                <a:spcPct val="20000"/>
              </a:spcBef>
              <a:buFont typeface="Arial" pitchFamily="34" charset="0"/>
              <a:buChar char="•"/>
              <a:defRPr/>
            </a:pPr>
            <a:r>
              <a:rPr lang="en-US" sz="2000" b="1" dirty="0">
                <a:solidFill>
                  <a:srgbClr val="000000"/>
                </a:solidFill>
                <a:latin typeface="Arial" charset="0"/>
                <a:cs typeface="Arial" charset="0"/>
              </a:rPr>
              <a:t>Narrowing of the Curricula </a:t>
            </a:r>
          </a:p>
          <a:p>
            <a:pPr marL="1257300" lvl="2" indent="-342900">
              <a:spcBef>
                <a:spcPct val="20000"/>
              </a:spcBef>
              <a:buFont typeface="Arial" pitchFamily="34" charset="0"/>
              <a:buChar char="•"/>
              <a:defRPr/>
            </a:pPr>
            <a:r>
              <a:rPr lang="en-US" sz="2000" b="1" dirty="0">
                <a:solidFill>
                  <a:srgbClr val="000000"/>
                </a:solidFill>
                <a:latin typeface="Arial" charset="0"/>
                <a:cs typeface="Arial" charset="0"/>
              </a:rPr>
              <a:t>Focusing on evaluation of Teachers linked to high stakes Testing</a:t>
            </a:r>
          </a:p>
          <a:p>
            <a:pPr marL="1257300" lvl="2" indent="-342900">
              <a:spcBef>
                <a:spcPct val="20000"/>
              </a:spcBef>
              <a:buFont typeface="Arial" pitchFamily="34" charset="0"/>
              <a:buChar char="•"/>
              <a:defRPr/>
            </a:pPr>
            <a:r>
              <a:rPr lang="en-US" sz="2000" b="1" dirty="0">
                <a:solidFill>
                  <a:srgbClr val="000000"/>
                </a:solidFill>
                <a:latin typeface="Arial" charset="0"/>
                <a:cs typeface="Arial" charset="0"/>
              </a:rPr>
              <a:t>Budget cuts</a:t>
            </a:r>
          </a:p>
          <a:p>
            <a:pPr marL="1257300" lvl="2" indent="-342900">
              <a:spcBef>
                <a:spcPct val="20000"/>
              </a:spcBef>
              <a:buFont typeface="Arial" pitchFamily="34" charset="0"/>
              <a:buChar char="•"/>
              <a:defRPr/>
            </a:pPr>
            <a:endParaRPr lang="en-US" sz="2000" b="1" dirty="0">
              <a:solidFill>
                <a:srgbClr val="000000"/>
              </a:solidFill>
              <a:latin typeface="Arial" charset="0"/>
              <a:cs typeface="Arial" charset="0"/>
            </a:endParaRPr>
          </a:p>
          <a:p>
            <a:pPr lvl="2">
              <a:spcBef>
                <a:spcPct val="20000"/>
              </a:spcBef>
              <a:defRPr/>
            </a:pPr>
            <a:endParaRPr lang="en-US" sz="2800" dirty="0">
              <a:solidFill>
                <a:srgbClr val="000000"/>
              </a:solidFill>
              <a:latin typeface="Arial" charset="0"/>
              <a:cs typeface="Arial" charset="0"/>
            </a:endParaRPr>
          </a:p>
          <a:p>
            <a:pPr marL="342900" indent="-342900" algn="ctr">
              <a:defRPr/>
            </a:pPr>
            <a:endParaRPr lang="en-US" sz="3600" i="1" dirty="0">
              <a:latin typeface="Arial" charset="0"/>
              <a:cs typeface="Arial" charset="0"/>
            </a:endParaRPr>
          </a:p>
          <a:p>
            <a:pPr marL="342900" indent="-342900" algn="ctr">
              <a:defRPr/>
            </a:pPr>
            <a:endParaRPr lang="en-US" sz="1400" dirty="0">
              <a:latin typeface="Arial" charset="0"/>
              <a:cs typeface="Arial" charset="0"/>
            </a:endParaRPr>
          </a:p>
          <a:p>
            <a:pPr marL="342900" indent="-342900" algn="r">
              <a:spcBef>
                <a:spcPct val="20000"/>
              </a:spcBef>
              <a:defRPr/>
            </a:pPr>
            <a:endParaRPr lang="en-US" sz="2400" dirty="0">
              <a:latin typeface="Times New Roman" pitchFamily="18" charset="0"/>
            </a:endParaRPr>
          </a:p>
          <a:p>
            <a:pPr marL="342900" indent="-342900" algn="r">
              <a:spcBef>
                <a:spcPct val="20000"/>
              </a:spcBef>
              <a:defRPr/>
            </a:pPr>
            <a:endParaRPr lang="en-US" sz="2400" dirty="0">
              <a:latin typeface="Times New Roman" pitchFamily="18" charset="0"/>
            </a:endParaRPr>
          </a:p>
          <a:p>
            <a:pPr marL="342900" indent="-342900" algn="r">
              <a:spcBef>
                <a:spcPct val="20000"/>
              </a:spcBef>
              <a:defRPr/>
            </a:pPr>
            <a:endParaRPr lang="en-US" sz="2400" dirty="0">
              <a:latin typeface="Times New Roman" pitchFamily="18" charset="0"/>
            </a:endParaRPr>
          </a:p>
          <a:p>
            <a:pPr marL="342900" indent="-342900" algn="r">
              <a:spcBef>
                <a:spcPct val="20000"/>
              </a:spcBef>
              <a:defRPr/>
            </a:pPr>
            <a:r>
              <a:rPr lang="en-US" sz="2400" dirty="0">
                <a:latin typeface="Times New Roman" pitchFamily="18" charset="0"/>
              </a:rPr>
              <a:t>.</a:t>
            </a:r>
            <a:endParaRPr lang="en-US" sz="3200" dirty="0">
              <a:latin typeface="Times New Roman" pitchFamily="18" charset="0"/>
            </a:endParaRPr>
          </a:p>
          <a:p>
            <a:pPr marL="342900" indent="-342900">
              <a:spcBef>
                <a:spcPct val="20000"/>
              </a:spcBef>
              <a:defRPr/>
            </a:pPr>
            <a:endParaRPr lang="en-US" sz="3200" dirty="0">
              <a:latin typeface="Times New Roman" pitchFamily="18" charset="0"/>
            </a:endParaRPr>
          </a:p>
          <a:p>
            <a:pPr marL="342900" indent="-342900">
              <a:spcBef>
                <a:spcPct val="20000"/>
              </a:spcBef>
              <a:defRPr/>
            </a:pPr>
            <a:endParaRPr lang="en-US" sz="3200" dirty="0">
              <a:latin typeface="Times New Roman" pitchFamily="18" charset="0"/>
            </a:endParaRPr>
          </a:p>
          <a:p>
            <a:pPr marL="342900" indent="-342900">
              <a:spcBef>
                <a:spcPct val="20000"/>
              </a:spcBef>
              <a:defRPr/>
            </a:pPr>
            <a:endParaRPr lang="en-US" sz="3200" dirty="0">
              <a:latin typeface="Times New Roman" pitchFamily="18"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300" b="0" i="0" u="none" strike="noStrike" cap="none" normalizeH="0" baseline="0" smtClean="0">
            <a:ln>
              <a:noFill/>
            </a:ln>
            <a:solidFill>
              <a:srgbClr val="000054"/>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300" b="0" i="0" u="none" strike="noStrike" cap="none" normalizeH="0" baseline="0" smtClean="0">
            <a:ln>
              <a:noFill/>
            </a:ln>
            <a:solidFill>
              <a:srgbClr val="000054"/>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2541</TotalTime>
  <Words>2316</Words>
  <Application>Microsoft Office PowerPoint</Application>
  <PresentationFormat>On-screen Show (4:3)</PresentationFormat>
  <Paragraphs>365</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Blank Presentation</vt:lpstr>
      <vt:lpstr>PowerPoint Presentation</vt:lpstr>
      <vt:lpstr>A Change Environment</vt:lpstr>
      <vt:lpstr>State Programs Eliminated* Under New Funding System</vt:lpstr>
      <vt:lpstr>Deja vu</vt:lpstr>
      <vt:lpstr>100 Students  Start 9th Grade</vt:lpstr>
      <vt:lpstr> </vt:lpstr>
      <vt:lpstr>PowerPoint Presentation</vt:lpstr>
      <vt:lpstr>CTE in California</vt:lpstr>
      <vt:lpstr> Since Publication of  A Nation At Risk  </vt:lpstr>
      <vt:lpstr>Current K-12 Reform Efforts</vt:lpstr>
      <vt:lpstr>Using Effective Policies to “Drive” Reform  </vt:lpstr>
      <vt:lpstr>Good Drivers</vt:lpstr>
      <vt:lpstr>PowerPoint Presentation</vt:lpstr>
      <vt:lpstr>PowerPoint Presentation</vt:lpstr>
      <vt:lpstr>Standards for Career Ready Practice</vt:lpstr>
      <vt:lpstr>Standards for Career Ready Practice</vt:lpstr>
      <vt:lpstr>Standards for  Career Ready Practice </vt:lpstr>
      <vt:lpstr>Standards for Career Ready Practice (continued)</vt:lpstr>
      <vt:lpstr>California  Career Pathways Program</vt:lpstr>
      <vt:lpstr>California  Career Pathways Program</vt:lpstr>
      <vt:lpstr>California  Career Pathways Program</vt:lpstr>
      <vt:lpstr>Sonoma County</vt:lpstr>
      <vt:lpstr>Orange County</vt:lpstr>
      <vt:lpstr>Marin County</vt:lpstr>
      <vt:lpstr>California Career Resource Network (CalCRN)</vt:lpstr>
      <vt:lpstr>LCFF State Priorities</vt:lpstr>
      <vt:lpstr>LCFF State Priorities</vt:lpstr>
      <vt:lpstr>PowerPoint Presentation</vt:lpstr>
    </vt:vector>
  </TitlesOfParts>
  <Company>CA Dept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 Forms (CDE Intranet)</dc:title>
  <dc:subject>PowerPoint Template.</dc:subject>
  <dc:creator>Cheryl McDonald</dc:creator>
  <cp:lastModifiedBy>CDE2</cp:lastModifiedBy>
  <cp:revision>268</cp:revision>
  <cp:lastPrinted>2014-02-28T00:55:05Z</cp:lastPrinted>
  <dcterms:created xsi:type="dcterms:W3CDTF">2004-03-18T18:57:21Z</dcterms:created>
  <dcterms:modified xsi:type="dcterms:W3CDTF">2014-03-05T18:11:30Z</dcterms:modified>
</cp:coreProperties>
</file>